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6" r:id="rId17"/>
    <p:sldId id="308" r:id="rId18"/>
    <p:sldId id="309" r:id="rId19"/>
    <p:sldId id="310" r:id="rId20"/>
    <p:sldId id="311" r:id="rId21"/>
    <p:sldId id="312" r:id="rId22"/>
    <p:sldId id="314" r:id="rId23"/>
    <p:sldId id="315" r:id="rId24"/>
    <p:sldId id="316" r:id="rId25"/>
    <p:sldId id="318" r:id="rId26"/>
    <p:sldId id="319"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82570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222447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163796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10"/>
          </p:nvPr>
        </p:nvSpPr>
        <p:spPr/>
        <p:txBody>
          <a:body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388062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34628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p:cNvSpPr>
            <a:spLocks noGrp="1"/>
          </p:cNvSpPr>
          <p:nvPr>
            <p:ph type="dt" sz="half" idx="10"/>
          </p:nvPr>
        </p:nvSpPr>
        <p:spPr/>
        <p:txBody>
          <a:bodyPr/>
          <a:lstStyle/>
          <a:p>
            <a:fld id="{4527080D-7F08-433E-B99C-2F91E9D1B391}" type="datetimeFigureOut">
              <a:rPr lang="en-US" smtClean="0"/>
              <a:t>12/29/2022</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13268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p:cNvSpPr>
            <a:spLocks noGrp="1"/>
          </p:cNvSpPr>
          <p:nvPr>
            <p:ph type="dt" sz="half" idx="10"/>
          </p:nvPr>
        </p:nvSpPr>
        <p:spPr/>
        <p:txBody>
          <a:bodyPr/>
          <a:lstStyle/>
          <a:p>
            <a:fld id="{4527080D-7F08-433E-B99C-2F91E9D1B391}" type="datetimeFigureOut">
              <a:rPr lang="en-US" smtClean="0"/>
              <a:t>12/29/2022</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291044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4527080D-7F08-433E-B99C-2F91E9D1B391}" type="datetimeFigureOut">
              <a:rPr lang="en-US" smtClean="0"/>
              <a:t>12/29/2022</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233045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527080D-7F08-433E-B99C-2F91E9D1B391}" type="datetimeFigureOut">
              <a:rPr lang="en-US" smtClean="0"/>
              <a:t>12/29/2022</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341861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4527080D-7F08-433E-B99C-2F91E9D1B391}" type="datetimeFigureOut">
              <a:rPr lang="en-US" smtClean="0"/>
              <a:t>12/29/2022</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101920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4527080D-7F08-433E-B99C-2F91E9D1B391}" type="datetimeFigureOut">
              <a:rPr lang="en-US" smtClean="0"/>
              <a:t>12/29/2022</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385BD289-10B3-45C3-89EE-E310A4C2F746}" type="slidenum">
              <a:rPr lang="en-US" smtClean="0"/>
              <a:t>‹#›</a:t>
            </a:fld>
            <a:endParaRPr lang="en-US"/>
          </a:p>
        </p:txBody>
      </p:sp>
    </p:spTree>
    <p:extLst>
      <p:ext uri="{BB962C8B-B14F-4D97-AF65-F5344CB8AC3E}">
        <p14:creationId xmlns:p14="http://schemas.microsoft.com/office/powerpoint/2010/main" val="126366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7080D-7F08-433E-B99C-2F91E9D1B391}" type="datetimeFigureOut">
              <a:rPr lang="en-US" smtClean="0"/>
              <a:t>12/29/2022</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BD289-10B3-45C3-89EE-E310A4C2F746}" type="slidenum">
              <a:rPr lang="en-US" smtClean="0"/>
              <a:t>‹#›</a:t>
            </a:fld>
            <a:endParaRPr lang="en-US"/>
          </a:p>
        </p:txBody>
      </p:sp>
    </p:spTree>
    <p:extLst>
      <p:ext uri="{BB962C8B-B14F-4D97-AF65-F5344CB8AC3E}">
        <p14:creationId xmlns:p14="http://schemas.microsoft.com/office/powerpoint/2010/main" val="167800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mber.streamingvideoprovider.com/pane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help.streamingvideoprovider.com/live-streaming/software-encoder-live-streaming/how-to-live-stream-with-obs-open-broadcasting-software" TargetMode="External"/><Relationship Id="rId2" Type="http://schemas.openxmlformats.org/officeDocument/2006/relationships/hyperlink" Target="https://www.streamingvideoprovider.com/blog/best-live-streaming-software.html" TargetMode="External"/><Relationship Id="rId1" Type="http://schemas.openxmlformats.org/officeDocument/2006/relationships/slideLayout" Target="../slideLayouts/slideLayout1.xml"/><Relationship Id="rId5" Type="http://schemas.openxmlformats.org/officeDocument/2006/relationships/hyperlink" Target="https://member.streamingvideoprovider.com/panel/" TargetMode="External"/><Relationship Id="rId4" Type="http://schemas.openxmlformats.org/officeDocument/2006/relationships/hyperlink" Target="https://help.streamingvideoprovider.com/en/articles/1171299-ezecaster-pro-hardware-encoder"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streamingvideoprovider.com/blog/best-live-streaming-equipment.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testmy.net/upload"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reviews.org/tv-service/top-10-best-streaming-apps/"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3930221" y="2056022"/>
            <a:ext cx="4331557" cy="894779"/>
          </a:xfrm>
        </p:spPr>
        <p:txBody>
          <a:bodyPr>
            <a:noAutofit/>
          </a:bodyPr>
          <a:lstStyle/>
          <a:p>
            <a:r>
              <a:rPr lang="en-US" sz="6600" dirty="0">
                <a:latin typeface="+mn-lt"/>
              </a:rPr>
              <a:t>Streaming</a:t>
            </a:r>
          </a:p>
        </p:txBody>
      </p:sp>
      <p:sp>
        <p:nvSpPr>
          <p:cNvPr id="3" name="Antrinis pavadinimas 2"/>
          <p:cNvSpPr>
            <a:spLocks noGrp="1"/>
          </p:cNvSpPr>
          <p:nvPr>
            <p:ph type="subTitle" idx="1"/>
          </p:nvPr>
        </p:nvSpPr>
        <p:spPr>
          <a:xfrm>
            <a:off x="8354291" y="6217222"/>
            <a:ext cx="3645131" cy="439610"/>
          </a:xfrm>
        </p:spPr>
        <p:txBody>
          <a:bodyPr>
            <a:normAutofit/>
          </a:bodyPr>
          <a:lstStyle/>
          <a:p>
            <a:r>
              <a:rPr lang="lt-LT" dirty="0"/>
              <a:t>Mantas.poska</a:t>
            </a:r>
            <a:r>
              <a:rPr lang="en-US" dirty="0"/>
              <a:t>@kitm.lt</a:t>
            </a:r>
          </a:p>
        </p:txBody>
      </p:sp>
      <p:sp>
        <p:nvSpPr>
          <p:cNvPr id="4" name="Antrinis pavadinimas 2">
            <a:extLst>
              <a:ext uri="{FF2B5EF4-FFF2-40B4-BE49-F238E27FC236}">
                <a16:creationId xmlns:a16="http://schemas.microsoft.com/office/drawing/2014/main" xmlns="" id="{F5DC8A82-E62F-74FD-0B62-7738E72D4521}"/>
              </a:ext>
            </a:extLst>
          </p:cNvPr>
          <p:cNvSpPr txBox="1">
            <a:spLocks/>
          </p:cNvSpPr>
          <p:nvPr/>
        </p:nvSpPr>
        <p:spPr>
          <a:xfrm>
            <a:off x="4273433" y="2989390"/>
            <a:ext cx="3645131" cy="4396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What is and how?</a:t>
            </a:r>
          </a:p>
        </p:txBody>
      </p:sp>
    </p:spTree>
    <p:extLst>
      <p:ext uri="{BB962C8B-B14F-4D97-AF65-F5344CB8AC3E}">
        <p14:creationId xmlns:p14="http://schemas.microsoft.com/office/powerpoint/2010/main" val="233891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3018628" y="326055"/>
            <a:ext cx="6383343" cy="1535579"/>
          </a:xfrm>
        </p:spPr>
        <p:txBody>
          <a:bodyPr vert="horz" lIns="91440" tIns="45720" rIns="91440" bIns="45720" rtlCol="0" anchor="ctr">
            <a:normAutofit/>
          </a:bodyPr>
          <a:lstStyle/>
          <a:p>
            <a:r>
              <a:rPr lang="lt-LT" sz="4400" kern="1200" dirty="0">
                <a:solidFill>
                  <a:srgbClr val="FFFFFF"/>
                </a:solidFill>
                <a:latin typeface="+mj-lt"/>
                <a:ea typeface="+mj-ea"/>
                <a:cs typeface="+mj-cs"/>
              </a:rPr>
              <a:t>How to Live Stream with OBS</a:t>
            </a:r>
            <a:endParaRPr lang="en-US" sz="4400" kern="1200" dirty="0">
              <a:solidFill>
                <a:srgbClr val="FFFFFF"/>
              </a:solidFill>
              <a:latin typeface="+mj-lt"/>
              <a:ea typeface="+mj-ea"/>
              <a:cs typeface="+mj-cs"/>
            </a:endParaRPr>
          </a:p>
        </p:txBody>
      </p:sp>
      <p:sp>
        <p:nvSpPr>
          <p:cNvPr id="14" name="Subtitle 4">
            <a:extLst>
              <a:ext uri="{FF2B5EF4-FFF2-40B4-BE49-F238E27FC236}">
                <a16:creationId xmlns:a16="http://schemas.microsoft.com/office/drawing/2014/main" xmlns="" id="{2A53E278-E61E-0BFA-00A0-CADB83505F91}"/>
              </a:ext>
            </a:extLst>
          </p:cNvPr>
          <p:cNvSpPr txBox="1">
            <a:spLocks/>
          </p:cNvSpPr>
          <p:nvPr/>
        </p:nvSpPr>
        <p:spPr>
          <a:xfrm>
            <a:off x="2614448" y="2187689"/>
            <a:ext cx="7191702" cy="404316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1. </a:t>
            </a:r>
            <a:r>
              <a:rPr lang="en-US" u="sng" dirty="0">
                <a:hlinkClick r:id="rId2"/>
              </a:rPr>
              <a:t>Log in</a:t>
            </a:r>
            <a:r>
              <a:rPr lang="en-US" dirty="0"/>
              <a:t> or </a:t>
            </a:r>
            <a:r>
              <a:rPr lang="en-US" u="sng" dirty="0">
                <a:hlinkClick r:id="rId2"/>
              </a:rPr>
              <a:t>create a free account</a:t>
            </a:r>
            <a:r>
              <a:rPr lang="en-US" dirty="0"/>
              <a:t>.</a:t>
            </a:r>
            <a:r>
              <a:rPr lang="en-US" sz="3600" dirty="0"/>
              <a:t/>
            </a:r>
            <a:br>
              <a:rPr lang="en-US" sz="3600" dirty="0"/>
            </a:br>
            <a:r>
              <a:rPr lang="en-US" dirty="0"/>
              <a:t>2.</a:t>
            </a:r>
            <a:r>
              <a:rPr lang="lt-LT" dirty="0"/>
              <a:t> Create a new live stream </a:t>
            </a:r>
            <a:r>
              <a:rPr lang="lt-LT" b="1" dirty="0"/>
              <a:t>(next slide) </a:t>
            </a:r>
            <a:r>
              <a:rPr lang="en-US" dirty="0"/>
              <a:t>or use an existing one.</a:t>
            </a:r>
            <a:r>
              <a:rPr lang="en-US" sz="3600" dirty="0"/>
              <a:t/>
            </a:r>
            <a:br>
              <a:rPr lang="en-US" sz="3600" dirty="0"/>
            </a:br>
            <a:r>
              <a:rPr lang="en-US" dirty="0"/>
              <a:t>3. Select your live stream and click 🎥 </a:t>
            </a:r>
            <a:r>
              <a:rPr lang="en-US" b="1" dirty="0"/>
              <a:t>Live Studio</a:t>
            </a:r>
            <a:r>
              <a:rPr lang="en-US" dirty="0"/>
              <a:t> at the top of the screen.</a:t>
            </a:r>
          </a:p>
        </p:txBody>
      </p:sp>
    </p:spTree>
    <p:extLst>
      <p:ext uri="{BB962C8B-B14F-4D97-AF65-F5344CB8AC3E}">
        <p14:creationId xmlns:p14="http://schemas.microsoft.com/office/powerpoint/2010/main" val="5166711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3018627" y="286327"/>
            <a:ext cx="6383343" cy="808689"/>
          </a:xfrm>
        </p:spPr>
        <p:txBody>
          <a:bodyPr vert="horz" lIns="91440" tIns="45720" rIns="91440" bIns="45720" rtlCol="0" anchor="ctr">
            <a:normAutofit/>
          </a:bodyPr>
          <a:lstStyle/>
          <a:p>
            <a:r>
              <a:rPr lang="lt-LT" sz="4400" kern="1200" dirty="0">
                <a:solidFill>
                  <a:srgbClr val="FFFFFF"/>
                </a:solidFill>
                <a:latin typeface="+mj-lt"/>
                <a:ea typeface="+mj-ea"/>
                <a:cs typeface="+mj-cs"/>
              </a:rPr>
              <a:t>Create a Live Stream Player</a:t>
            </a:r>
            <a:endParaRPr lang="en-US" sz="4400" kern="1200" dirty="0">
              <a:solidFill>
                <a:srgbClr val="FFFFFF"/>
              </a:solidFill>
              <a:latin typeface="+mj-lt"/>
              <a:ea typeface="+mj-ea"/>
              <a:cs typeface="+mj-cs"/>
            </a:endParaRPr>
          </a:p>
        </p:txBody>
      </p:sp>
      <p:sp>
        <p:nvSpPr>
          <p:cNvPr id="14" name="Subtitle 4">
            <a:extLst>
              <a:ext uri="{FF2B5EF4-FFF2-40B4-BE49-F238E27FC236}">
                <a16:creationId xmlns:a16="http://schemas.microsoft.com/office/drawing/2014/main" xmlns="" id="{2A53E278-E61E-0BFA-00A0-CADB83505F91}"/>
              </a:ext>
            </a:extLst>
          </p:cNvPr>
          <p:cNvSpPr txBox="1">
            <a:spLocks/>
          </p:cNvSpPr>
          <p:nvPr/>
        </p:nvSpPr>
        <p:spPr>
          <a:xfrm>
            <a:off x="2614447" y="1095016"/>
            <a:ext cx="7191702" cy="11743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Take these steps to create a live stream player that you can then connect to any </a:t>
            </a:r>
            <a:r>
              <a:rPr lang="en-US" b="1" u="sng" dirty="0">
                <a:hlinkClick r:id="rId2"/>
              </a:rPr>
              <a:t>streaming software</a:t>
            </a:r>
            <a:r>
              <a:rPr lang="en-US" b="1" dirty="0"/>
              <a:t> (like </a:t>
            </a:r>
            <a:r>
              <a:rPr lang="en-US" b="1" u="sng" dirty="0">
                <a:hlinkClick r:id="rId3"/>
              </a:rPr>
              <a:t>OBS</a:t>
            </a:r>
            <a:r>
              <a:rPr lang="en-US" b="1" dirty="0"/>
              <a:t>) or </a:t>
            </a:r>
            <a:r>
              <a:rPr lang="en-US" b="1" u="sng" dirty="0">
                <a:hlinkClick r:id="rId4"/>
              </a:rPr>
              <a:t>streaming hardware</a:t>
            </a:r>
            <a:r>
              <a:rPr lang="en-US" b="1" dirty="0"/>
              <a:t> (like </a:t>
            </a:r>
            <a:r>
              <a:rPr lang="en-US" b="1" dirty="0" err="1"/>
              <a:t>EzeCaster</a:t>
            </a:r>
            <a:r>
              <a:rPr lang="en-US" b="1" dirty="0"/>
              <a:t> Pro).</a:t>
            </a:r>
            <a:endParaRPr lang="en-US" dirty="0"/>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297526" y="2521528"/>
            <a:ext cx="7191702" cy="4147128"/>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rabicPeriod"/>
            </a:pPr>
            <a:r>
              <a:rPr lang="en-US" u="sng" dirty="0">
                <a:hlinkClick r:id="rId5"/>
              </a:rPr>
              <a:t>Create a free account</a:t>
            </a:r>
            <a:r>
              <a:rPr lang="en-US" dirty="0"/>
              <a:t> or </a:t>
            </a:r>
            <a:r>
              <a:rPr lang="en-US" u="sng" dirty="0">
                <a:hlinkClick r:id="rId5"/>
              </a:rPr>
              <a:t>log in</a:t>
            </a:r>
            <a:r>
              <a:rPr lang="en-US" dirty="0"/>
              <a:t>. </a:t>
            </a:r>
          </a:p>
          <a:p>
            <a:pPr marL="457200" indent="-457200">
              <a:buFont typeface="+mj-lt"/>
              <a:buAutoNum type="arabicPeriod"/>
            </a:pPr>
            <a:r>
              <a:rPr lang="en-US" dirty="0"/>
              <a:t>Make sure you're on the Media tab ▶️ (default).</a:t>
            </a:r>
          </a:p>
          <a:p>
            <a:pPr marL="457200" indent="-457200">
              <a:buFont typeface="+mj-lt"/>
              <a:buAutoNum type="arabicPeriod"/>
            </a:pPr>
            <a:r>
              <a:rPr lang="en-US" dirty="0"/>
              <a:t>If you don't want your live stream to be in the default playlist, hover over the </a:t>
            </a:r>
            <a:r>
              <a:rPr lang="en-US" b="1" dirty="0"/>
              <a:t>Playlists 🔽</a:t>
            </a:r>
            <a:r>
              <a:rPr lang="en-US" dirty="0"/>
              <a:t> menu and click the plus sign ➕ to add a new playlist. Type a playlist name and click ✅ </a:t>
            </a:r>
            <a:r>
              <a:rPr lang="en-US" b="1" dirty="0"/>
              <a:t>Confirm</a:t>
            </a:r>
            <a:r>
              <a:rPr lang="en-US" dirty="0"/>
              <a:t>.</a:t>
            </a:r>
          </a:p>
          <a:p>
            <a:pPr marL="457200" indent="-457200">
              <a:buFont typeface="+mj-lt"/>
              <a:buAutoNum type="arabicPeriod"/>
            </a:pPr>
            <a:r>
              <a:rPr lang="en-US" dirty="0"/>
              <a:t>Click ➕ </a:t>
            </a:r>
            <a:r>
              <a:rPr lang="en-US" b="1" dirty="0"/>
              <a:t>Add Media </a:t>
            </a:r>
            <a:r>
              <a:rPr lang="en-US" dirty="0"/>
              <a:t>at the top of your screen.</a:t>
            </a:r>
          </a:p>
          <a:p>
            <a:pPr marL="457200" indent="-457200">
              <a:buFont typeface="+mj-lt"/>
              <a:buAutoNum type="arabicPeriod"/>
            </a:pPr>
            <a:r>
              <a:rPr lang="en-US" dirty="0"/>
              <a:t>Select the </a:t>
            </a:r>
            <a:r>
              <a:rPr lang="en-US" b="1" dirty="0"/>
              <a:t>Live Stream</a:t>
            </a:r>
            <a:r>
              <a:rPr lang="en-US" dirty="0"/>
              <a:t> tab</a:t>
            </a:r>
            <a:r>
              <a:rPr lang="en-US" b="1" dirty="0"/>
              <a:t> </a:t>
            </a:r>
            <a:r>
              <a:rPr lang="en-US" dirty="0"/>
              <a:t>and type a name for your live stream. Select your newly created playlist. </a:t>
            </a:r>
          </a:p>
          <a:p>
            <a:pPr marL="457200" indent="-457200">
              <a:buFont typeface="+mj-lt"/>
              <a:buAutoNum type="arabicPeriod"/>
            </a:pPr>
            <a:r>
              <a:rPr lang="en-US" dirty="0"/>
              <a:t>Click the ☑️ </a:t>
            </a:r>
            <a:r>
              <a:rPr lang="en-US" b="1" dirty="0"/>
              <a:t>Save</a:t>
            </a:r>
            <a:r>
              <a:rPr lang="en-US" dirty="0"/>
              <a:t> button to create your player. </a:t>
            </a:r>
          </a:p>
          <a:p>
            <a:pPr marL="457200" indent="-457200">
              <a:buFont typeface="+mj-lt"/>
              <a:buAutoNum type="arabicPeriod"/>
            </a:pPr>
            <a:r>
              <a:rPr lang="en-US" dirty="0"/>
              <a:t>Select your live stream in the list and click 🎥 </a:t>
            </a:r>
            <a:r>
              <a:rPr lang="en-US" b="1" dirty="0"/>
              <a:t>Live Studio</a:t>
            </a:r>
            <a:r>
              <a:rPr lang="en-US" dirty="0"/>
              <a:t> at the top of the screen.</a:t>
            </a:r>
          </a:p>
          <a:p>
            <a:pPr marL="457200" indent="-457200">
              <a:buFont typeface="+mj-lt"/>
              <a:buAutoNum type="arabicPeriod"/>
            </a:pPr>
            <a:r>
              <a:rPr lang="en-US" dirty="0"/>
              <a:t>Enable </a:t>
            </a:r>
            <a:r>
              <a:rPr lang="en-US" b="1" dirty="0"/>
              <a:t>Recording</a:t>
            </a:r>
            <a:r>
              <a:rPr lang="en-US" dirty="0"/>
              <a:t> and/or </a:t>
            </a:r>
            <a:r>
              <a:rPr lang="en-US" b="1" dirty="0"/>
              <a:t>Live Chat</a:t>
            </a:r>
            <a:r>
              <a:rPr lang="en-US" dirty="0"/>
              <a:t> if you want.</a:t>
            </a:r>
          </a:p>
        </p:txBody>
      </p:sp>
    </p:spTree>
    <p:extLst>
      <p:ext uri="{BB962C8B-B14F-4D97-AF65-F5344CB8AC3E}">
        <p14:creationId xmlns:p14="http://schemas.microsoft.com/office/powerpoint/2010/main" val="401687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3018627" y="286326"/>
            <a:ext cx="6383343" cy="1496291"/>
          </a:xfrm>
        </p:spPr>
        <p:txBody>
          <a:bodyPr vert="horz" lIns="91440" tIns="45720" rIns="91440" bIns="45720" rtlCol="0" anchor="ctr">
            <a:normAutofit/>
          </a:bodyPr>
          <a:lstStyle/>
          <a:p>
            <a:r>
              <a:rPr lang="lt-LT" sz="4400" kern="1200" dirty="0">
                <a:solidFill>
                  <a:srgbClr val="FFFFFF"/>
                </a:solidFill>
                <a:latin typeface="+mj-lt"/>
                <a:ea typeface="+mj-ea"/>
                <a:cs typeface="+mj-cs"/>
              </a:rPr>
              <a:t>NEXT: Connect your equipment</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500149" y="2655456"/>
            <a:ext cx="7191702" cy="24199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If you know what to do next, you can simply get your RTMP URL and Stream Key. Go to 🎥 </a:t>
            </a:r>
            <a:r>
              <a:rPr lang="en-US" b="1" dirty="0"/>
              <a:t>Live Studio </a:t>
            </a:r>
            <a:r>
              <a:rPr lang="en-US" dirty="0"/>
              <a:t>&gt;</a:t>
            </a:r>
            <a:r>
              <a:rPr lang="en-US" b="1" dirty="0"/>
              <a:t> Select Source </a:t>
            </a:r>
            <a:r>
              <a:rPr lang="en-US" dirty="0"/>
              <a:t>&gt; </a:t>
            </a:r>
            <a:r>
              <a:rPr lang="en-US" b="1" dirty="0"/>
              <a:t>RTMP Encoders</a:t>
            </a:r>
            <a:r>
              <a:rPr lang="en-US" dirty="0"/>
              <a:t>. </a:t>
            </a:r>
          </a:p>
          <a:p>
            <a:r>
              <a:rPr lang="en-US" dirty="0"/>
              <a:t>Otherwise, check out the tutorials below to connect your </a:t>
            </a:r>
            <a:r>
              <a:rPr lang="en-US" u="sng" dirty="0">
                <a:hlinkClick r:id="rId2"/>
              </a:rPr>
              <a:t>streaming equipment</a:t>
            </a:r>
            <a:r>
              <a:rPr lang="en-US" dirty="0"/>
              <a:t>.</a:t>
            </a:r>
          </a:p>
        </p:txBody>
      </p:sp>
    </p:spTree>
    <p:extLst>
      <p:ext uri="{BB962C8B-B14F-4D97-AF65-F5344CB8AC3E}">
        <p14:creationId xmlns:p14="http://schemas.microsoft.com/office/powerpoint/2010/main" val="3009697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1"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2"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9"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Pavadinimas 1"/>
          <p:cNvSpPr>
            <a:spLocks noGrp="1"/>
          </p:cNvSpPr>
          <p:nvPr>
            <p:ph type="ctrTitle"/>
          </p:nvPr>
        </p:nvSpPr>
        <p:spPr>
          <a:xfrm>
            <a:off x="888631" y="4760132"/>
            <a:ext cx="3947420" cy="1777829"/>
          </a:xfrm>
        </p:spPr>
        <p:txBody>
          <a:bodyPr vert="horz" lIns="91440" tIns="45720" rIns="91440" bIns="45720" rtlCol="0" anchor="ctr">
            <a:normAutofit/>
          </a:bodyPr>
          <a:lstStyle/>
          <a:p>
            <a:pPr algn="l"/>
            <a:r>
              <a:rPr lang="en-US" sz="4000" kern="1200">
                <a:solidFill>
                  <a:schemeClr val="tx1"/>
                </a:solidFill>
                <a:latin typeface="+mj-lt"/>
                <a:ea typeface="+mj-ea"/>
                <a:cs typeface="+mj-cs"/>
              </a:rPr>
              <a:t>CASE 1: OBS not installed</a:t>
            </a:r>
          </a:p>
        </p:txBody>
      </p:sp>
      <p:sp>
        <p:nvSpPr>
          <p:cNvPr id="121" name="Freeform: Shape 120">
            <a:extLst>
              <a:ext uri="{FF2B5EF4-FFF2-40B4-BE49-F238E27FC236}">
                <a16:creationId xmlns:a16="http://schemas.microsoft.com/office/drawing/2014/main" xmlns="" id="{44C110BA-81E8-4247-853A-5F2B93E92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8194" name="Picture 2">
            <a:extLst>
              <a:ext uri="{FF2B5EF4-FFF2-40B4-BE49-F238E27FC236}">
                <a16:creationId xmlns:a16="http://schemas.microsoft.com/office/drawing/2014/main" xmlns="" id="{F947E151-10FD-FE9C-617C-2182BA92A2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46" b="-2"/>
          <a:stretch/>
        </p:blipFill>
        <p:spPr bwMode="auto">
          <a:xfrm>
            <a:off x="905864" y="671951"/>
            <a:ext cx="10389266" cy="335910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5118447" y="4767660"/>
            <a:ext cx="6281873" cy="17703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1800"/>
              <a:t>1. Click the </a:t>
            </a:r>
            <a:r>
              <a:rPr lang="en-US" sz="1800" b="1"/>
              <a:t>Download OBS </a:t>
            </a:r>
            <a:r>
              <a:rPr lang="en-US" sz="1800"/>
              <a:t>button in 🎥 </a:t>
            </a:r>
            <a:r>
              <a:rPr lang="en-US" sz="1800" b="1"/>
              <a:t>Live Studio</a:t>
            </a:r>
            <a:r>
              <a:rPr lang="en-US" sz="1800"/>
              <a:t>. This will download a pre-configured OBS setup file that is ready to work with StreamingVideoProvider.</a:t>
            </a:r>
          </a:p>
        </p:txBody>
      </p:sp>
    </p:spTree>
    <p:extLst>
      <p:ext uri="{BB962C8B-B14F-4D97-AF65-F5344CB8AC3E}">
        <p14:creationId xmlns:p14="http://schemas.microsoft.com/office/powerpoint/2010/main" val="895843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1"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2"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9"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Pavadinimas 1"/>
          <p:cNvSpPr>
            <a:spLocks noGrp="1"/>
          </p:cNvSpPr>
          <p:nvPr>
            <p:ph type="ctrTitle"/>
          </p:nvPr>
        </p:nvSpPr>
        <p:spPr>
          <a:xfrm>
            <a:off x="888631" y="4760132"/>
            <a:ext cx="3947420" cy="1777829"/>
          </a:xfrm>
        </p:spPr>
        <p:txBody>
          <a:bodyPr vert="horz" lIns="91440" tIns="45720" rIns="91440" bIns="45720" rtlCol="0" anchor="ctr">
            <a:normAutofit/>
          </a:bodyPr>
          <a:lstStyle/>
          <a:p>
            <a:pPr algn="l"/>
            <a:r>
              <a:rPr lang="en-US" sz="4000" kern="1200">
                <a:solidFill>
                  <a:schemeClr val="tx1"/>
                </a:solidFill>
                <a:latin typeface="+mj-lt"/>
                <a:ea typeface="+mj-ea"/>
                <a:cs typeface="+mj-cs"/>
              </a:rPr>
              <a:t>CASE 1: OBS not installed</a:t>
            </a:r>
          </a:p>
        </p:txBody>
      </p:sp>
      <p:sp>
        <p:nvSpPr>
          <p:cNvPr id="121" name="Freeform: Shape 120">
            <a:extLst>
              <a:ext uri="{FF2B5EF4-FFF2-40B4-BE49-F238E27FC236}">
                <a16:creationId xmlns:a16="http://schemas.microsoft.com/office/drawing/2014/main" xmlns="" id="{44C110BA-81E8-4247-853A-5F2B93E92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5118447" y="4767660"/>
            <a:ext cx="6281873" cy="17703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2. Open the OBS installer and follow the on-screen instructions.</a:t>
            </a:r>
            <a:r>
              <a:rPr lang="en-US" sz="1800" dirty="0"/>
              <a:t/>
            </a:r>
            <a:br>
              <a:rPr lang="en-US" sz="1800" dirty="0"/>
            </a:br>
            <a:r>
              <a:rPr lang="en-US" dirty="0"/>
              <a:t>3. Click the</a:t>
            </a:r>
            <a:r>
              <a:rPr lang="en-US" b="1" dirty="0"/>
              <a:t> </a:t>
            </a:r>
            <a:r>
              <a:rPr lang="en-US" dirty="0"/>
              <a:t>➕  plus button in </a:t>
            </a:r>
            <a:r>
              <a:rPr lang="en-US" b="1" dirty="0"/>
              <a:t>OBS Sources</a:t>
            </a:r>
            <a:r>
              <a:rPr lang="en-US" dirty="0"/>
              <a:t>. See OBS Sources below to learn more about them.</a:t>
            </a:r>
            <a:endParaRPr lang="en-US" sz="1800" dirty="0"/>
          </a:p>
        </p:txBody>
      </p:sp>
      <p:pic>
        <p:nvPicPr>
          <p:cNvPr id="9218" name="Picture 2">
            <a:extLst>
              <a:ext uri="{FF2B5EF4-FFF2-40B4-BE49-F238E27FC236}">
                <a16:creationId xmlns:a16="http://schemas.microsoft.com/office/drawing/2014/main" xmlns="" id="{D996FF9F-235E-0922-3993-327A02B2C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402" y="1327502"/>
            <a:ext cx="100584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05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01"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2"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9"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Pavadinimas 1"/>
          <p:cNvSpPr>
            <a:spLocks noGrp="1"/>
          </p:cNvSpPr>
          <p:nvPr>
            <p:ph type="ctrTitle"/>
          </p:nvPr>
        </p:nvSpPr>
        <p:spPr>
          <a:xfrm>
            <a:off x="888631" y="4760132"/>
            <a:ext cx="3947420" cy="1777829"/>
          </a:xfrm>
        </p:spPr>
        <p:txBody>
          <a:bodyPr vert="horz" lIns="91440" tIns="45720" rIns="91440" bIns="45720" rtlCol="0" anchor="ctr">
            <a:normAutofit/>
          </a:bodyPr>
          <a:lstStyle/>
          <a:p>
            <a:pPr algn="l"/>
            <a:r>
              <a:rPr lang="en-US" sz="4000" kern="1200">
                <a:solidFill>
                  <a:schemeClr val="tx1"/>
                </a:solidFill>
                <a:latin typeface="+mj-lt"/>
                <a:ea typeface="+mj-ea"/>
                <a:cs typeface="+mj-cs"/>
              </a:rPr>
              <a:t>CASE 1: OBS not installed</a:t>
            </a:r>
          </a:p>
        </p:txBody>
      </p:sp>
      <p:sp>
        <p:nvSpPr>
          <p:cNvPr id="121" name="Freeform: Shape 120">
            <a:extLst>
              <a:ext uri="{FF2B5EF4-FFF2-40B4-BE49-F238E27FC236}">
                <a16:creationId xmlns:a16="http://schemas.microsoft.com/office/drawing/2014/main" xmlns="" id="{44C110BA-81E8-4247-853A-5F2B93E92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5118447" y="4767660"/>
            <a:ext cx="6281873" cy="17703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4. Click </a:t>
            </a:r>
            <a:r>
              <a:rPr lang="en-US" b="1" dirty="0"/>
              <a:t>Start Streaming</a:t>
            </a:r>
            <a:r>
              <a:rPr lang="en-US" dirty="0"/>
              <a:t> in OBS.</a:t>
            </a:r>
          </a:p>
        </p:txBody>
      </p:sp>
      <p:pic>
        <p:nvPicPr>
          <p:cNvPr id="10242" name="Picture 2">
            <a:extLst>
              <a:ext uri="{FF2B5EF4-FFF2-40B4-BE49-F238E27FC236}">
                <a16:creationId xmlns:a16="http://schemas.microsoft.com/office/drawing/2014/main" xmlns="" id="{45F39FFC-F34F-C3EA-4055-1E33E0CAF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20" y="1409020"/>
            <a:ext cx="116776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7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3018627" y="286326"/>
            <a:ext cx="6383343" cy="1496291"/>
          </a:xfrm>
        </p:spPr>
        <p:txBody>
          <a:bodyPr vert="horz" lIns="91440" tIns="45720" rIns="91440" bIns="45720" rtlCol="0" anchor="ctr">
            <a:normAutofit/>
          </a:bodyPr>
          <a:lstStyle/>
          <a:p>
            <a:r>
              <a:rPr lang="en-US" sz="4400" kern="1200" dirty="0">
                <a:solidFill>
                  <a:schemeClr val="tx1"/>
                </a:solidFill>
                <a:latin typeface="+mj-lt"/>
                <a:ea typeface="+mj-ea"/>
                <a:cs typeface="+mj-cs"/>
              </a:rPr>
              <a:t>CASE </a:t>
            </a:r>
            <a:r>
              <a:rPr lang="lt-LT" sz="4400" kern="1200" dirty="0">
                <a:solidFill>
                  <a:schemeClr val="tx1"/>
                </a:solidFill>
                <a:latin typeface="+mj-lt"/>
                <a:ea typeface="+mj-ea"/>
                <a:cs typeface="+mj-cs"/>
              </a:rPr>
              <a:t>2</a:t>
            </a:r>
            <a:r>
              <a:rPr lang="en-US" sz="4400" kern="1200" dirty="0">
                <a:solidFill>
                  <a:schemeClr val="tx1"/>
                </a:solidFill>
                <a:latin typeface="+mj-lt"/>
                <a:ea typeface="+mj-ea"/>
                <a:cs typeface="+mj-cs"/>
              </a:rPr>
              <a:t>: OBS </a:t>
            </a:r>
            <a:r>
              <a:rPr lang="lt-LT" sz="4400" dirty="0"/>
              <a:t>already installed</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500149" y="2655456"/>
            <a:ext cx="7191702" cy="24199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 this case, you will need to pair OBS with </a:t>
            </a:r>
            <a:r>
              <a:rPr lang="en-US" dirty="0" err="1"/>
              <a:t>StreamingVideoProvider</a:t>
            </a:r>
            <a:r>
              <a:rPr lang="en-US" dirty="0"/>
              <a:t>.</a:t>
            </a:r>
          </a:p>
        </p:txBody>
      </p:sp>
    </p:spTree>
    <p:extLst>
      <p:ext uri="{BB962C8B-B14F-4D97-AF65-F5344CB8AC3E}">
        <p14:creationId xmlns:p14="http://schemas.microsoft.com/office/powerpoint/2010/main" val="1023055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xmlns="" id="{799EC819-0E92-4090-04CD-E399644EA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5" r="1381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7754816" y="499893"/>
            <a:ext cx="4073768" cy="29906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1. Open OBS and click the</a:t>
            </a:r>
            <a:r>
              <a:rPr lang="en-US" sz="2000" b="1" dirty="0"/>
              <a:t> </a:t>
            </a:r>
            <a:r>
              <a:rPr lang="en-US" sz="2000" dirty="0"/>
              <a:t>➕  plus button in </a:t>
            </a:r>
            <a:r>
              <a:rPr lang="en-US" sz="2000" b="1" dirty="0"/>
              <a:t>Sources</a:t>
            </a:r>
            <a:r>
              <a:rPr lang="en-US" sz="2000" dirty="0"/>
              <a:t>. See OBS Sources below to learn more about them.</a:t>
            </a:r>
            <a:br>
              <a:rPr lang="en-US" sz="2000" dirty="0"/>
            </a:br>
            <a:r>
              <a:rPr lang="en-US" sz="2000" dirty="0"/>
              <a:t>2. Go to the </a:t>
            </a:r>
            <a:r>
              <a:rPr lang="en-US" sz="2000" dirty="0" err="1"/>
              <a:t>StreamingVideoProvider</a:t>
            </a:r>
            <a:r>
              <a:rPr lang="en-US" sz="2000" dirty="0"/>
              <a:t> 🎥 </a:t>
            </a:r>
            <a:r>
              <a:rPr lang="en-US" sz="2000" b="1" dirty="0"/>
              <a:t>Live Studio</a:t>
            </a:r>
            <a:r>
              <a:rPr lang="en-US" sz="2000" dirty="0"/>
              <a:t>, click</a:t>
            </a:r>
            <a:r>
              <a:rPr lang="en-US" sz="2000" b="1" dirty="0"/>
              <a:t> Select Source</a:t>
            </a:r>
            <a:r>
              <a:rPr lang="en-US" sz="2000" dirty="0"/>
              <a:t> &gt; </a:t>
            </a:r>
            <a:r>
              <a:rPr lang="en-US" sz="2000" b="1" dirty="0"/>
              <a:t>RTMP Encoders</a:t>
            </a:r>
            <a:r>
              <a:rPr lang="en-US" sz="2000" dirty="0"/>
              <a:t>. </a:t>
            </a:r>
            <a:br>
              <a:rPr lang="en-US" sz="2000" dirty="0"/>
            </a:br>
            <a:r>
              <a:rPr lang="en-US" sz="2000" dirty="0"/>
              <a:t>3. Go to </a:t>
            </a:r>
            <a:r>
              <a:rPr lang="en-US" sz="2000" b="1" dirty="0"/>
              <a:t>OBS Settings </a:t>
            </a:r>
            <a:r>
              <a:rPr lang="en-US" sz="2000" dirty="0"/>
              <a:t> (bottom right corner of the screen). </a:t>
            </a:r>
            <a:br>
              <a:rPr lang="en-US" sz="2000" dirty="0"/>
            </a:br>
            <a:r>
              <a:rPr lang="en-US" sz="2000" dirty="0"/>
              <a:t>4. Switch to </a:t>
            </a:r>
            <a:r>
              <a:rPr lang="en-US" sz="2000" b="1" dirty="0"/>
              <a:t>Stream</a:t>
            </a:r>
            <a:r>
              <a:rPr lang="en-US" sz="2000" dirty="0"/>
              <a:t> and select </a:t>
            </a:r>
            <a:r>
              <a:rPr lang="en-US" sz="2000" b="1" dirty="0"/>
              <a:t>Custom</a:t>
            </a:r>
            <a:r>
              <a:rPr lang="en-US" sz="2000" dirty="0"/>
              <a:t> from the </a:t>
            </a:r>
            <a:r>
              <a:rPr lang="en-US" sz="2000" b="1" dirty="0"/>
              <a:t>Service </a:t>
            </a:r>
            <a:r>
              <a:rPr lang="en-US" sz="2000" dirty="0"/>
              <a:t>drop down. </a:t>
            </a:r>
          </a:p>
        </p:txBody>
      </p:sp>
      <p:sp>
        <p:nvSpPr>
          <p:cNvPr id="14" name="Subtitle 4">
            <a:extLst>
              <a:ext uri="{FF2B5EF4-FFF2-40B4-BE49-F238E27FC236}">
                <a16:creationId xmlns:a16="http://schemas.microsoft.com/office/drawing/2014/main" xmlns="" id="{289E4062-1187-699D-8478-4C9BB0D1AF96}"/>
              </a:ext>
            </a:extLst>
          </p:cNvPr>
          <p:cNvSpPr txBox="1">
            <a:spLocks/>
          </p:cNvSpPr>
          <p:nvPr/>
        </p:nvSpPr>
        <p:spPr>
          <a:xfrm>
            <a:off x="7634282" y="3990429"/>
            <a:ext cx="4073768" cy="2530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4. Copy the </a:t>
            </a:r>
            <a:r>
              <a:rPr lang="en-US" sz="2000" b="1" dirty="0"/>
              <a:t>RTMP URL</a:t>
            </a:r>
            <a:r>
              <a:rPr lang="en-US" sz="2000" dirty="0"/>
              <a:t> and </a:t>
            </a:r>
            <a:r>
              <a:rPr lang="en-US" sz="2000" b="1" dirty="0"/>
              <a:t>Stream Key</a:t>
            </a:r>
            <a:r>
              <a:rPr lang="en-US" sz="2000" dirty="0"/>
              <a:t> from the </a:t>
            </a:r>
            <a:r>
              <a:rPr lang="en-US" sz="2000" dirty="0" err="1"/>
              <a:t>StreamingVideoProvider</a:t>
            </a:r>
            <a:r>
              <a:rPr lang="en-US" sz="2000" dirty="0"/>
              <a:t> 🎥 </a:t>
            </a:r>
            <a:r>
              <a:rPr lang="en-US" sz="2000" b="1" dirty="0"/>
              <a:t>Live Studio </a:t>
            </a:r>
            <a:r>
              <a:rPr lang="en-US" sz="2000" dirty="0"/>
              <a:t>to the OBS </a:t>
            </a:r>
            <a:r>
              <a:rPr lang="en-US" sz="2000" b="1" dirty="0"/>
              <a:t>Stream Settings</a:t>
            </a:r>
            <a:r>
              <a:rPr lang="en-US" sz="2000" dirty="0"/>
              <a:t>. </a:t>
            </a:r>
            <a:br>
              <a:rPr lang="en-US" sz="2000" dirty="0"/>
            </a:br>
            <a:r>
              <a:rPr lang="en-US" sz="2000" dirty="0"/>
              <a:t>5. Click </a:t>
            </a:r>
            <a:r>
              <a:rPr lang="en-US" sz="2000" b="1" dirty="0"/>
              <a:t>OK </a:t>
            </a:r>
            <a:r>
              <a:rPr lang="en-US" sz="2000" dirty="0"/>
              <a:t>to save your OBS settings.</a:t>
            </a:r>
            <a:br>
              <a:rPr lang="en-US" sz="2000" dirty="0"/>
            </a:br>
            <a:r>
              <a:rPr lang="en-US" sz="2000" dirty="0"/>
              <a:t>6. Your live stream preview should be visible in the </a:t>
            </a:r>
            <a:r>
              <a:rPr lang="en-US" sz="2000" dirty="0" err="1"/>
              <a:t>StreamingVideoProvider</a:t>
            </a:r>
            <a:r>
              <a:rPr lang="en-US" sz="2000" dirty="0"/>
              <a:t> 🎥 </a:t>
            </a:r>
            <a:r>
              <a:rPr lang="en-US" sz="2000" b="1" dirty="0"/>
              <a:t>Live Studio</a:t>
            </a:r>
            <a:r>
              <a:rPr lang="en-US" sz="2000" dirty="0"/>
              <a:t>. Click </a:t>
            </a:r>
            <a:r>
              <a:rPr lang="en-US" sz="2000" b="1" dirty="0"/>
              <a:t>Start Broadcast</a:t>
            </a:r>
            <a:r>
              <a:rPr lang="en-US" sz="2000" dirty="0"/>
              <a:t>.</a:t>
            </a:r>
          </a:p>
        </p:txBody>
      </p:sp>
    </p:spTree>
    <p:extLst>
      <p:ext uri="{BB962C8B-B14F-4D97-AF65-F5344CB8AC3E}">
        <p14:creationId xmlns:p14="http://schemas.microsoft.com/office/powerpoint/2010/main" val="1363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Pavadinimas 1"/>
          <p:cNvSpPr>
            <a:spLocks noGrp="1"/>
          </p:cNvSpPr>
          <p:nvPr>
            <p:ph type="ctrTitle"/>
          </p:nvPr>
        </p:nvSpPr>
        <p:spPr>
          <a:xfrm>
            <a:off x="6684264" y="932688"/>
            <a:ext cx="4892040" cy="1773936"/>
          </a:xfrm>
        </p:spPr>
        <p:txBody>
          <a:bodyPr vert="horz" lIns="91440" tIns="45720" rIns="91440" bIns="45720" rtlCol="0" anchor="b">
            <a:normAutofit/>
          </a:bodyPr>
          <a:lstStyle/>
          <a:p>
            <a:pPr algn="l"/>
            <a:r>
              <a:rPr lang="en-US" sz="4000" kern="1200">
                <a:solidFill>
                  <a:schemeClr val="tx1"/>
                </a:solidFill>
                <a:latin typeface="+mj-lt"/>
                <a:ea typeface="+mj-ea"/>
                <a:cs typeface="+mj-cs"/>
              </a:rPr>
              <a:t>OBS sources</a:t>
            </a:r>
          </a:p>
        </p:txBody>
      </p:sp>
      <p:pic>
        <p:nvPicPr>
          <p:cNvPr id="14338" name="Picture 2">
            <a:extLst>
              <a:ext uri="{FF2B5EF4-FFF2-40B4-BE49-F238E27FC236}">
                <a16:creationId xmlns:a16="http://schemas.microsoft.com/office/drawing/2014/main" xmlns="" id="{857DDBFF-11E1-2A0B-3B3B-E0C22ABB39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1420" y="576072"/>
            <a:ext cx="3922721" cy="571500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xmlns="" id="{7AD0F4D2-80E7-4A78-82EE-BEAEE49454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6684264" y="2898648"/>
            <a:ext cx="4892040" cy="194120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dirty="0"/>
              <a:t>OBS has a large array of sources you can use for streaming. In this tutorial we will be focusing on the top 2 use cases: Streaming cameras via </a:t>
            </a:r>
            <a:r>
              <a:rPr lang="en-US" sz="2000" b="1" dirty="0"/>
              <a:t>Video Capture Device</a:t>
            </a:r>
            <a:r>
              <a:rPr lang="en-US" sz="2000" dirty="0"/>
              <a:t> and streaming your desktop via </a:t>
            </a:r>
            <a:r>
              <a:rPr lang="en-US" sz="2000" b="1" dirty="0"/>
              <a:t>Window Capture</a:t>
            </a:r>
            <a:r>
              <a:rPr lang="en-US" sz="2000" dirty="0"/>
              <a:t>.</a:t>
            </a:r>
          </a:p>
        </p:txBody>
      </p:sp>
    </p:spTree>
    <p:extLst>
      <p:ext uri="{BB962C8B-B14F-4D97-AF65-F5344CB8AC3E}">
        <p14:creationId xmlns:p14="http://schemas.microsoft.com/office/powerpoint/2010/main" val="9009970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2701705" y="286326"/>
            <a:ext cx="6383343" cy="1496291"/>
          </a:xfrm>
        </p:spPr>
        <p:txBody>
          <a:bodyPr vert="horz" lIns="91440" tIns="45720" rIns="91440" bIns="45720" rtlCol="0" anchor="ctr">
            <a:normAutofit/>
          </a:bodyPr>
          <a:lstStyle/>
          <a:p>
            <a:r>
              <a:rPr lang="lt-LT" sz="4400" kern="1200" dirty="0">
                <a:solidFill>
                  <a:schemeClr val="tx1"/>
                </a:solidFill>
                <a:latin typeface="+mj-lt"/>
                <a:ea typeface="+mj-ea"/>
                <a:cs typeface="+mj-cs"/>
              </a:rPr>
              <a:t>Streaming cameras via video capture device</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297526" y="2655456"/>
            <a:ext cx="7191702" cy="2419928"/>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rabicPeriod"/>
            </a:pPr>
            <a:r>
              <a:rPr lang="en-US" dirty="0"/>
              <a:t>Select </a:t>
            </a:r>
            <a:r>
              <a:rPr lang="en-US" b="1" dirty="0"/>
              <a:t>Video Capture Device</a:t>
            </a:r>
            <a:r>
              <a:rPr lang="en-US" dirty="0"/>
              <a:t> as your source.</a:t>
            </a:r>
          </a:p>
          <a:p>
            <a:pPr marL="457200" indent="-457200">
              <a:buFont typeface="+mj-lt"/>
              <a:buAutoNum type="arabicPeriod"/>
            </a:pPr>
            <a:r>
              <a:rPr lang="en-US" dirty="0"/>
              <a:t>In the popup select 🔘 </a:t>
            </a:r>
            <a:r>
              <a:rPr lang="en-US" b="1" dirty="0"/>
              <a:t>Create New</a:t>
            </a:r>
            <a:r>
              <a:rPr lang="en-US" dirty="0"/>
              <a:t> and enter a name for your </a:t>
            </a:r>
            <a:r>
              <a:rPr lang="en-US" b="1" dirty="0"/>
              <a:t>Camera</a:t>
            </a:r>
            <a:r>
              <a:rPr lang="en-US" dirty="0"/>
              <a:t>. Click </a:t>
            </a:r>
            <a:r>
              <a:rPr lang="en-US" b="1" dirty="0"/>
              <a:t>OK</a:t>
            </a:r>
            <a:r>
              <a:rPr lang="en-US" dirty="0"/>
              <a:t>.</a:t>
            </a:r>
          </a:p>
          <a:p>
            <a:pPr marL="457200" indent="-457200">
              <a:buFont typeface="+mj-lt"/>
              <a:buAutoNum type="arabicPeriod"/>
            </a:pPr>
            <a:r>
              <a:rPr lang="en-US" dirty="0"/>
              <a:t>Choose your </a:t>
            </a:r>
            <a:r>
              <a:rPr lang="en-US" b="1" dirty="0"/>
              <a:t>Camera</a:t>
            </a:r>
            <a:r>
              <a:rPr lang="en-US" dirty="0"/>
              <a:t> from the </a:t>
            </a:r>
            <a:r>
              <a:rPr lang="en-US" b="1" dirty="0"/>
              <a:t>Device</a:t>
            </a:r>
            <a:r>
              <a:rPr lang="en-US" dirty="0"/>
              <a:t> drop-down menu and change the </a:t>
            </a:r>
            <a:r>
              <a:rPr lang="en-US" b="1" dirty="0"/>
              <a:t>Presets </a:t>
            </a:r>
            <a:r>
              <a:rPr lang="en-US" dirty="0"/>
              <a:t>if you want.</a:t>
            </a:r>
          </a:p>
          <a:p>
            <a:pPr marL="457200" indent="-457200">
              <a:buFont typeface="+mj-lt"/>
              <a:buAutoNum type="arabicPeriod"/>
            </a:pPr>
            <a:r>
              <a:rPr lang="en-US" dirty="0"/>
              <a:t>Click </a:t>
            </a:r>
            <a:r>
              <a:rPr lang="en-US" b="1" dirty="0"/>
              <a:t>OK</a:t>
            </a:r>
            <a:r>
              <a:rPr lang="en-US" dirty="0"/>
              <a:t> to save.</a:t>
            </a:r>
          </a:p>
        </p:txBody>
      </p:sp>
    </p:spTree>
    <p:extLst>
      <p:ext uri="{BB962C8B-B14F-4D97-AF65-F5344CB8AC3E}">
        <p14:creationId xmlns:p14="http://schemas.microsoft.com/office/powerpoint/2010/main" val="4375867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w to Get Started in Game Streaming: The Ultimate Guide | PCMag">
            <a:extLst>
              <a:ext uri="{FF2B5EF4-FFF2-40B4-BE49-F238E27FC236}">
                <a16:creationId xmlns:a16="http://schemas.microsoft.com/office/drawing/2014/main" xmlns="" id="{F5825DDB-17DE-63C5-5384-7DC180213E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1" t="9091" r="3176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p:cNvSpPr>
            <a:spLocks noGrp="1"/>
          </p:cNvSpPr>
          <p:nvPr>
            <p:ph type="ctrTitle"/>
          </p:nvPr>
        </p:nvSpPr>
        <p:spPr>
          <a:xfrm>
            <a:off x="477982" y="5022556"/>
            <a:ext cx="4023360" cy="1426162"/>
          </a:xfrm>
        </p:spPr>
        <p:txBody>
          <a:bodyPr vert="horz" lIns="91440" tIns="45720" rIns="91440" bIns="45720" rtlCol="0" anchor="b">
            <a:normAutofit/>
          </a:bodyPr>
          <a:lstStyle/>
          <a:p>
            <a:pPr algn="l"/>
            <a:r>
              <a:rPr lang="en-US" sz="4800" dirty="0"/>
              <a:t>Definition of streaming</a:t>
            </a:r>
          </a:p>
        </p:txBody>
      </p:sp>
      <p:sp>
        <p:nvSpPr>
          <p:cNvPr id="5" name="Subtitle 4">
            <a:extLst>
              <a:ext uri="{FF2B5EF4-FFF2-40B4-BE49-F238E27FC236}">
                <a16:creationId xmlns:a16="http://schemas.microsoft.com/office/drawing/2014/main" xmlns="" id="{3E536DCB-BEFC-45D2-8EDF-1C8F9832739A}"/>
              </a:ext>
            </a:extLst>
          </p:cNvPr>
          <p:cNvSpPr>
            <a:spLocks noGrp="1"/>
          </p:cNvSpPr>
          <p:nvPr>
            <p:ph type="subTitle" idx="1"/>
          </p:nvPr>
        </p:nvSpPr>
        <p:spPr>
          <a:xfrm>
            <a:off x="477982" y="950976"/>
            <a:ext cx="4023359" cy="3399721"/>
          </a:xfrm>
        </p:spPr>
        <p:txBody>
          <a:bodyPr vert="horz" lIns="91440" tIns="45720" rIns="91440" bIns="45720" rtlCol="0">
            <a:normAutofit/>
          </a:bodyPr>
          <a:lstStyle/>
          <a:p>
            <a:pPr marL="342900" indent="-228600" algn="l">
              <a:buFont typeface="Arial" panose="020B0604020202020204" pitchFamily="34" charset="0"/>
              <a:buChar char="•"/>
            </a:pPr>
            <a:r>
              <a:rPr lang="en-US" sz="2000" dirty="0"/>
              <a:t>Streaming refers to any media content – live or recorded – delivered to computers and mobile devices via the internet and played back in real time.</a:t>
            </a:r>
          </a:p>
          <a:p>
            <a:pPr marL="342900" indent="-228600" algn="l">
              <a:buFont typeface="Arial" panose="020B0604020202020204" pitchFamily="34" charset="0"/>
              <a:buChar char="•"/>
            </a:pPr>
            <a:r>
              <a:rPr lang="en-US" sz="2000" dirty="0"/>
              <a:t>Podcasts, webcasts, movies, TV shows, music videos and games are </a:t>
            </a:r>
            <a:r>
              <a:rPr lang="en-US" sz="2000" dirty="0" err="1"/>
              <a:t>ommon</a:t>
            </a:r>
            <a:r>
              <a:rPr lang="en-US" sz="2000" dirty="0"/>
              <a:t> forms of streaming content.</a:t>
            </a:r>
          </a:p>
        </p:txBody>
      </p:sp>
      <p:sp>
        <p:nvSpPr>
          <p:cNvPr id="77" name="Rectangle 7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87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2701705" y="286326"/>
            <a:ext cx="6383343" cy="1496291"/>
          </a:xfrm>
        </p:spPr>
        <p:txBody>
          <a:bodyPr vert="horz" lIns="91440" tIns="45720" rIns="91440" bIns="45720" rtlCol="0" anchor="ctr">
            <a:normAutofit/>
          </a:bodyPr>
          <a:lstStyle/>
          <a:p>
            <a:r>
              <a:rPr lang="lt-LT" sz="4400" kern="1200" dirty="0">
                <a:solidFill>
                  <a:schemeClr val="tx1"/>
                </a:solidFill>
                <a:latin typeface="+mj-lt"/>
                <a:ea typeface="+mj-ea"/>
                <a:cs typeface="+mj-cs"/>
              </a:rPr>
              <a:t>Streaming your desktop via window capture</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297525" y="2655456"/>
            <a:ext cx="7191702" cy="2419928"/>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rabicPeriod"/>
            </a:pPr>
            <a:r>
              <a:rPr lang="en-US" dirty="0"/>
              <a:t>Select </a:t>
            </a:r>
            <a:r>
              <a:rPr lang="en-US" b="1" dirty="0"/>
              <a:t>Window Capture</a:t>
            </a:r>
            <a:r>
              <a:rPr lang="en-US" dirty="0"/>
              <a:t> as your source.</a:t>
            </a:r>
          </a:p>
          <a:p>
            <a:pPr marL="457200" indent="-457200">
              <a:buFont typeface="+mj-lt"/>
              <a:buAutoNum type="arabicPeriod"/>
            </a:pPr>
            <a:r>
              <a:rPr lang="en-US" dirty="0"/>
              <a:t>In the popup select 🔘 </a:t>
            </a:r>
            <a:r>
              <a:rPr lang="en-US" b="1" dirty="0"/>
              <a:t>Create New</a:t>
            </a:r>
            <a:r>
              <a:rPr lang="en-US" dirty="0"/>
              <a:t> and enter a name. Click </a:t>
            </a:r>
            <a:r>
              <a:rPr lang="en-US" b="1" dirty="0"/>
              <a:t>OK</a:t>
            </a:r>
            <a:r>
              <a:rPr lang="en-US" dirty="0"/>
              <a:t>.</a:t>
            </a:r>
          </a:p>
          <a:p>
            <a:pPr marL="457200" indent="-457200">
              <a:buFont typeface="+mj-lt"/>
              <a:buAutoNum type="arabicPeriod"/>
            </a:pPr>
            <a:r>
              <a:rPr lang="en-US" dirty="0"/>
              <a:t>Choose the </a:t>
            </a:r>
            <a:r>
              <a:rPr lang="en-US" b="1" dirty="0"/>
              <a:t>Window</a:t>
            </a:r>
            <a:r>
              <a:rPr lang="en-US" dirty="0"/>
              <a:t> you would like to stream from the drop down.</a:t>
            </a:r>
          </a:p>
          <a:p>
            <a:pPr marL="457200" indent="-457200">
              <a:buFont typeface="+mj-lt"/>
              <a:buAutoNum type="arabicPeriod"/>
            </a:pPr>
            <a:r>
              <a:rPr lang="en-US" dirty="0"/>
              <a:t>Click </a:t>
            </a:r>
            <a:r>
              <a:rPr lang="en-US" b="1" dirty="0"/>
              <a:t>OK</a:t>
            </a:r>
            <a:r>
              <a:rPr lang="en-US" dirty="0"/>
              <a:t> to save.</a:t>
            </a:r>
          </a:p>
        </p:txBody>
      </p:sp>
    </p:spTree>
    <p:extLst>
      <p:ext uri="{BB962C8B-B14F-4D97-AF65-F5344CB8AC3E}">
        <p14:creationId xmlns:p14="http://schemas.microsoft.com/office/powerpoint/2010/main" val="3344358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p:cNvSpPr>
            <a:spLocks noGrp="1"/>
          </p:cNvSpPr>
          <p:nvPr>
            <p:ph type="ctrTitle"/>
          </p:nvPr>
        </p:nvSpPr>
        <p:spPr>
          <a:xfrm>
            <a:off x="838200" y="1641752"/>
            <a:ext cx="4391025" cy="1323439"/>
          </a:xfrm>
        </p:spPr>
        <p:txBody>
          <a:bodyPr vert="horz" lIns="91440" tIns="45720" rIns="91440" bIns="45720" rtlCol="0" anchor="t">
            <a:normAutofit/>
          </a:bodyPr>
          <a:lstStyle/>
          <a:p>
            <a:pPr algn="l"/>
            <a:r>
              <a:rPr lang="en-US" sz="3400" kern="1200">
                <a:solidFill>
                  <a:schemeClr val="bg1"/>
                </a:solidFill>
                <a:latin typeface="+mj-lt"/>
                <a:ea typeface="+mj-ea"/>
                <a:cs typeface="+mj-cs"/>
              </a:rPr>
              <a:t>How to change the stream settings in OBS?</a:t>
            </a: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838200" y="3146400"/>
            <a:ext cx="4391025" cy="2454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228600" algn="l">
              <a:buFont typeface="Arial" panose="020B0604020202020204" pitchFamily="34" charset="0"/>
              <a:buChar char="•"/>
            </a:pPr>
            <a:r>
              <a:rPr lang="en-US" dirty="0">
                <a:solidFill>
                  <a:schemeClr val="bg1">
                    <a:alpha val="80000"/>
                  </a:schemeClr>
                </a:solidFill>
              </a:rPr>
              <a:t>Open OBS, and click on </a:t>
            </a:r>
            <a:r>
              <a:rPr lang="en-US" i="1" dirty="0">
                <a:solidFill>
                  <a:schemeClr val="bg1">
                    <a:alpha val="80000"/>
                  </a:schemeClr>
                </a:solidFill>
              </a:rPr>
              <a:t>‘Settings’</a:t>
            </a:r>
            <a:r>
              <a:rPr lang="en-US" dirty="0">
                <a:solidFill>
                  <a:schemeClr val="bg1">
                    <a:alpha val="80000"/>
                  </a:schemeClr>
                </a:solidFill>
              </a:rPr>
              <a:t>. There are two ways you can do this—either access the </a:t>
            </a:r>
            <a:r>
              <a:rPr lang="en-US" i="1" dirty="0">
                <a:solidFill>
                  <a:schemeClr val="bg1">
                    <a:alpha val="80000"/>
                  </a:schemeClr>
                </a:solidFill>
              </a:rPr>
              <a:t>‘Settings’</a:t>
            </a:r>
            <a:r>
              <a:rPr lang="en-US" dirty="0">
                <a:solidFill>
                  <a:schemeClr val="bg1">
                    <a:alpha val="80000"/>
                  </a:schemeClr>
                </a:solidFill>
              </a:rPr>
              <a:t> option through </a:t>
            </a:r>
            <a:r>
              <a:rPr lang="en-US" i="1" dirty="0">
                <a:solidFill>
                  <a:schemeClr val="bg1">
                    <a:alpha val="80000"/>
                  </a:schemeClr>
                </a:solidFill>
              </a:rPr>
              <a:t>‘File’</a:t>
            </a:r>
            <a:r>
              <a:rPr lang="en-US" dirty="0">
                <a:solidFill>
                  <a:schemeClr val="bg1">
                    <a:alpha val="80000"/>
                  </a:schemeClr>
                </a:solidFill>
              </a:rPr>
              <a:t> or just click on it from the bottom right corner.</a:t>
            </a:r>
          </a:p>
        </p:txBody>
      </p:sp>
      <p:pic>
        <p:nvPicPr>
          <p:cNvPr id="4" name="Picture 3" descr="A screenshot of a computer&#10;&#10;Description automatically generated">
            <a:extLst>
              <a:ext uri="{FF2B5EF4-FFF2-40B4-BE49-F238E27FC236}">
                <a16:creationId xmlns:a16="http://schemas.microsoft.com/office/drawing/2014/main" xmlns="" id="{4C61825F-080C-B9F9-1AA2-BC7049080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449775"/>
            <a:ext cx="5260976" cy="3919426"/>
          </a:xfrm>
          <a:prstGeom prst="rect">
            <a:avLst/>
          </a:prstGeom>
        </p:spPr>
      </p:pic>
    </p:spTree>
    <p:extLst>
      <p:ext uri="{BB962C8B-B14F-4D97-AF65-F5344CB8AC3E}">
        <p14:creationId xmlns:p14="http://schemas.microsoft.com/office/powerpoint/2010/main" val="34604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835025" y="2201850"/>
            <a:ext cx="4391025" cy="2454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228600" algn="l">
              <a:buFont typeface="Arial" panose="020B0604020202020204" pitchFamily="34" charset="0"/>
              <a:buChar char="•"/>
            </a:pPr>
            <a:r>
              <a:rPr lang="lt-LT" dirty="0">
                <a:solidFill>
                  <a:schemeClr val="bg1">
                    <a:alpha val="80000"/>
                  </a:schemeClr>
                </a:solidFill>
              </a:rPr>
              <a:t>Click on the „Stream“ option in the resulting window.</a:t>
            </a:r>
          </a:p>
          <a:p>
            <a:pPr marL="457200" indent="-228600" algn="l">
              <a:buFont typeface="Arial" panose="020B0604020202020204" pitchFamily="34" charset="0"/>
              <a:buChar char="•"/>
            </a:pPr>
            <a:r>
              <a:rPr lang="lt-LT" dirty="0">
                <a:solidFill>
                  <a:schemeClr val="bg1">
                    <a:alpha val="80000"/>
                  </a:schemeClr>
                </a:solidFill>
              </a:rPr>
              <a:t>You can add RTMP streaming keys from different live streaming platforms, such as StreamingVideoProvider</a:t>
            </a:r>
            <a:endParaRPr lang="en-US" dirty="0">
              <a:solidFill>
                <a:schemeClr val="bg1">
                  <a:alpha val="80000"/>
                </a:schemeClr>
              </a:solidFill>
            </a:endParaRPr>
          </a:p>
        </p:txBody>
      </p:sp>
      <p:pic>
        <p:nvPicPr>
          <p:cNvPr id="4" name="Picture 3">
            <a:extLst>
              <a:ext uri="{FF2B5EF4-FFF2-40B4-BE49-F238E27FC236}">
                <a16:creationId xmlns:a16="http://schemas.microsoft.com/office/drawing/2014/main" xmlns="" id="{4C61825F-080C-B9F9-1AA2-BC7049080B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5999" y="2188304"/>
            <a:ext cx="5260976" cy="2442367"/>
          </a:xfrm>
          <a:prstGeom prst="rect">
            <a:avLst/>
          </a:prstGeom>
        </p:spPr>
      </p:pic>
    </p:spTree>
    <p:extLst>
      <p:ext uri="{BB962C8B-B14F-4D97-AF65-F5344CB8AC3E}">
        <p14:creationId xmlns:p14="http://schemas.microsoft.com/office/powerpoint/2010/main" val="41577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2701705" y="286326"/>
            <a:ext cx="6383343" cy="1496291"/>
          </a:xfrm>
        </p:spPr>
        <p:txBody>
          <a:bodyPr vert="horz" lIns="91440" tIns="45720" rIns="91440" bIns="45720" rtlCol="0" anchor="ctr">
            <a:normAutofit/>
          </a:bodyPr>
          <a:lstStyle/>
          <a:p>
            <a:r>
              <a:rPr lang="lt-LT" sz="4400" kern="1200" dirty="0">
                <a:solidFill>
                  <a:schemeClr val="tx1"/>
                </a:solidFill>
                <a:latin typeface="+mj-lt"/>
                <a:ea typeface="+mj-ea"/>
                <a:cs typeface="+mj-cs"/>
              </a:rPr>
              <a:t>Good Bitrate For OBS</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297525" y="2655456"/>
            <a:ext cx="7191702" cy="24199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The success of your live stream, especially on social media platforms, is directly influenced by the video quality, and this is where the OBS bitrate comes in. If you get it wrong, you will experience increased buffering or a very low-quality stream.</a:t>
            </a:r>
          </a:p>
        </p:txBody>
      </p:sp>
    </p:spTree>
    <p:extLst>
      <p:ext uri="{BB962C8B-B14F-4D97-AF65-F5344CB8AC3E}">
        <p14:creationId xmlns:p14="http://schemas.microsoft.com/office/powerpoint/2010/main" val="2356919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2701705" y="286326"/>
            <a:ext cx="6383343" cy="1496291"/>
          </a:xfrm>
        </p:spPr>
        <p:txBody>
          <a:bodyPr vert="horz" lIns="91440" tIns="45720" rIns="91440" bIns="45720" rtlCol="0" anchor="ctr">
            <a:normAutofit/>
          </a:bodyPr>
          <a:lstStyle/>
          <a:p>
            <a:r>
              <a:rPr lang="lt-LT" sz="4400" kern="1200" dirty="0">
                <a:solidFill>
                  <a:schemeClr val="tx1"/>
                </a:solidFill>
                <a:latin typeface="+mj-lt"/>
                <a:ea typeface="+mj-ea"/>
                <a:cs typeface="+mj-cs"/>
              </a:rPr>
              <a:t>Test your internet connection speed</a:t>
            </a:r>
            <a:endParaRPr lang="en-US" sz="4400" kern="1200" dirty="0">
              <a:solidFill>
                <a:srgbClr val="FFFFFF"/>
              </a:solidFill>
              <a:latin typeface="+mj-lt"/>
              <a:ea typeface="+mj-ea"/>
              <a:cs typeface="+mj-cs"/>
            </a:endParaRPr>
          </a:p>
        </p:txBody>
      </p: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2297525" y="1925515"/>
            <a:ext cx="7191702" cy="44489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For live streaming,</a:t>
            </a:r>
            <a:r>
              <a:rPr lang="en-US" b="1" dirty="0"/>
              <a:t> an ideal upload speed</a:t>
            </a:r>
            <a:r>
              <a:rPr lang="lt-LT" b="1" dirty="0"/>
              <a:t> is of</a:t>
            </a:r>
            <a:r>
              <a:rPr lang="en-US" b="1" dirty="0"/>
              <a:t> 5Mbps</a:t>
            </a:r>
            <a:r>
              <a:rPr lang="en-US" dirty="0"/>
              <a:t> (5000kbps). This is enough to stream at your desired resolution, including 720p at 30 fps and 1080p at 60fps. The minimum upload speed for smooth streaming with good quality is </a:t>
            </a:r>
            <a:r>
              <a:rPr lang="en-US" b="1" dirty="0"/>
              <a:t>3Mbps </a:t>
            </a:r>
            <a:r>
              <a:rPr lang="en-US" dirty="0"/>
              <a:t>(3000kbps).</a:t>
            </a:r>
          </a:p>
          <a:p>
            <a:r>
              <a:rPr lang="en-US" dirty="0"/>
              <a:t>You test your upload speed here: </a:t>
            </a:r>
            <a:r>
              <a:rPr lang="en-US" dirty="0">
                <a:hlinkClick r:id="rId2"/>
              </a:rPr>
              <a:t>https://testmy.net/upload</a:t>
            </a:r>
            <a:endParaRPr lang="en-US" dirty="0"/>
          </a:p>
        </p:txBody>
      </p:sp>
    </p:spTree>
    <p:extLst>
      <p:ext uri="{BB962C8B-B14F-4D97-AF65-F5344CB8AC3E}">
        <p14:creationId xmlns:p14="http://schemas.microsoft.com/office/powerpoint/2010/main" val="787293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xmlns="" id="{2032B1E8-BC40-4380-97A6-14C0320AE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xmlns="" id="{82BEABD9-E1ED-49C7-8734-5494C88E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p:cNvSpPr>
            <a:spLocks noGrp="1"/>
          </p:cNvSpPr>
          <p:nvPr>
            <p:ph type="ctrTitle"/>
          </p:nvPr>
        </p:nvSpPr>
        <p:spPr>
          <a:xfrm>
            <a:off x="841248" y="5010912"/>
            <a:ext cx="2889504" cy="1344168"/>
          </a:xfrm>
        </p:spPr>
        <p:txBody>
          <a:bodyPr vert="horz" lIns="91440" tIns="45720" rIns="91440" bIns="45720" rtlCol="0" anchor="ctr">
            <a:normAutofit/>
          </a:bodyPr>
          <a:lstStyle/>
          <a:p>
            <a:pPr algn="l"/>
            <a:r>
              <a:rPr lang="en-US" sz="2600" dirty="0">
                <a:solidFill>
                  <a:schemeClr val="bg1"/>
                </a:solidFill>
              </a:rPr>
              <a:t>Best OBS </a:t>
            </a:r>
            <a:r>
              <a:rPr lang="lt-LT" sz="2600" dirty="0">
                <a:solidFill>
                  <a:schemeClr val="bg1"/>
                </a:solidFill>
              </a:rPr>
              <a:t>Audio</a:t>
            </a:r>
            <a:r>
              <a:rPr lang="en-US" sz="2600" dirty="0">
                <a:solidFill>
                  <a:schemeClr val="bg1"/>
                </a:solidFill>
              </a:rPr>
              <a:t> Bitrate</a:t>
            </a:r>
          </a:p>
        </p:txBody>
      </p:sp>
      <p:pic>
        <p:nvPicPr>
          <p:cNvPr id="4" name="Picture 3" descr="A screenshot of a computer&#10;&#10;Description automatically generated with medium confidence">
            <a:extLst>
              <a:ext uri="{FF2B5EF4-FFF2-40B4-BE49-F238E27FC236}">
                <a16:creationId xmlns:a16="http://schemas.microsoft.com/office/drawing/2014/main" xmlns="" id="{094EF7D6-D750-F6F5-E2D7-2FE902D27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5" y="1212518"/>
            <a:ext cx="5212080" cy="2397556"/>
          </a:xfrm>
          <a:prstGeom prst="rect">
            <a:avLst/>
          </a:prstGeom>
        </p:spPr>
      </p:pic>
      <p:cxnSp>
        <p:nvCxnSpPr>
          <p:cNvPr id="111" name="Straight Connector 110">
            <a:extLst>
              <a:ext uri="{FF2B5EF4-FFF2-40B4-BE49-F238E27FC236}">
                <a16:creationId xmlns:a16="http://schemas.microsoft.com/office/drawing/2014/main" xmlns="" id="{17341211-05E5-4FDD-98B1-F551CD0EAE1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4379976" y="5010912"/>
            <a:ext cx="6976872" cy="134416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1700" dirty="0">
                <a:solidFill>
                  <a:schemeClr val="bg1"/>
                </a:solidFill>
              </a:rPr>
              <a:t>The best OBS video bitrate settings depend on your upload speed. By default, the bitrate is set to 2500 which falls somewhere near the middle of the scale. Choosing a video bitrate for your live stream depends on what you want to achieve.</a:t>
            </a:r>
          </a:p>
        </p:txBody>
      </p:sp>
      <p:graphicFrame>
        <p:nvGraphicFramePr>
          <p:cNvPr id="8" name="Table 7">
            <a:extLst>
              <a:ext uri="{FF2B5EF4-FFF2-40B4-BE49-F238E27FC236}">
                <a16:creationId xmlns:a16="http://schemas.microsoft.com/office/drawing/2014/main" xmlns="" id="{99154C4E-DF62-0D0D-7142-4D8FAC4E1E97}"/>
              </a:ext>
            </a:extLst>
          </p:cNvPr>
          <p:cNvGraphicFramePr>
            <a:graphicFrameLocks noGrp="1"/>
          </p:cNvGraphicFramePr>
          <p:nvPr>
            <p:extLst>
              <p:ext uri="{D42A27DB-BD31-4B8C-83A1-F6EECF244321}">
                <p14:modId xmlns:p14="http://schemas.microsoft.com/office/powerpoint/2010/main" val="2123551893"/>
              </p:ext>
            </p:extLst>
          </p:nvPr>
        </p:nvGraphicFramePr>
        <p:xfrm>
          <a:off x="6526360" y="424328"/>
          <a:ext cx="4851231" cy="3973937"/>
        </p:xfrm>
        <a:graphic>
          <a:graphicData uri="http://schemas.openxmlformats.org/drawingml/2006/table">
            <a:tbl>
              <a:tblPr firstRow="1" bandRow="1">
                <a:tableStyleId>{3B4B98B0-60AC-42C2-AFA5-B58CD77FA1E5}</a:tableStyleId>
              </a:tblPr>
              <a:tblGrid>
                <a:gridCol w="1716244">
                  <a:extLst>
                    <a:ext uri="{9D8B030D-6E8A-4147-A177-3AD203B41FA5}">
                      <a16:colId xmlns:a16="http://schemas.microsoft.com/office/drawing/2014/main" xmlns="" val="2164881132"/>
                    </a:ext>
                  </a:extLst>
                </a:gridCol>
                <a:gridCol w="1260497">
                  <a:extLst>
                    <a:ext uri="{9D8B030D-6E8A-4147-A177-3AD203B41FA5}">
                      <a16:colId xmlns:a16="http://schemas.microsoft.com/office/drawing/2014/main" xmlns="" val="4020862207"/>
                    </a:ext>
                  </a:extLst>
                </a:gridCol>
                <a:gridCol w="1874490">
                  <a:extLst>
                    <a:ext uri="{9D8B030D-6E8A-4147-A177-3AD203B41FA5}">
                      <a16:colId xmlns:a16="http://schemas.microsoft.com/office/drawing/2014/main" xmlns="" val="1509820165"/>
                    </a:ext>
                  </a:extLst>
                </a:gridCol>
              </a:tblGrid>
              <a:tr h="986091">
                <a:tc>
                  <a:txBody>
                    <a:bodyPr/>
                    <a:lstStyle/>
                    <a:p>
                      <a:pPr fontAlgn="t"/>
                      <a:r>
                        <a:rPr lang="en-US" sz="1700" b="1">
                          <a:effectLst/>
                        </a:rPr>
                        <a:t>Quality</a:t>
                      </a:r>
                      <a:endParaRPr lang="en-US" sz="1700">
                        <a:effectLst/>
                        <a:latin typeface="Inter-Regular"/>
                      </a:endParaRPr>
                    </a:p>
                  </a:txBody>
                  <a:tcPr marL="74883" marR="74883" marT="74883" marB="74883"/>
                </a:tc>
                <a:tc>
                  <a:txBody>
                    <a:bodyPr/>
                    <a:lstStyle/>
                    <a:p>
                      <a:pPr fontAlgn="t"/>
                      <a:r>
                        <a:rPr lang="en-US" sz="1700" b="1">
                          <a:effectLst/>
                        </a:rPr>
                        <a:t>Resolution</a:t>
                      </a:r>
                      <a:endParaRPr lang="en-US" sz="1700">
                        <a:effectLst/>
                        <a:latin typeface="Inter-Regular"/>
                      </a:endParaRPr>
                    </a:p>
                  </a:txBody>
                  <a:tcPr marL="74883" marR="74883" marT="74883" marB="74883"/>
                </a:tc>
                <a:tc>
                  <a:txBody>
                    <a:bodyPr/>
                    <a:lstStyle/>
                    <a:p>
                      <a:pPr fontAlgn="t"/>
                      <a:r>
                        <a:rPr lang="en-US" sz="1700" b="1">
                          <a:effectLst/>
                        </a:rPr>
                        <a:t>Recommended Video Bitrate (kbps)</a:t>
                      </a:r>
                      <a:endParaRPr lang="en-US" sz="1700">
                        <a:effectLst/>
                        <a:latin typeface="Inter-Regular"/>
                      </a:endParaRPr>
                    </a:p>
                  </a:txBody>
                  <a:tcPr marL="74883" marR="74883" marT="74883" marB="74883"/>
                </a:tc>
                <a:extLst>
                  <a:ext uri="{0D108BD9-81ED-4DB2-BD59-A6C34878D82A}">
                    <a16:rowId xmlns:a16="http://schemas.microsoft.com/office/drawing/2014/main" xmlns="" val="3537767833"/>
                  </a:ext>
                </a:extLst>
              </a:tr>
              <a:tr h="453600">
                <a:tc>
                  <a:txBody>
                    <a:bodyPr/>
                    <a:lstStyle/>
                    <a:p>
                      <a:pPr fontAlgn="t"/>
                      <a:r>
                        <a:rPr lang="en-US" sz="1700">
                          <a:effectLst/>
                        </a:rPr>
                        <a:t>Low</a:t>
                      </a:r>
                      <a:endParaRPr lang="en-US" sz="1700">
                        <a:effectLst/>
                        <a:latin typeface="Inter-Regular"/>
                      </a:endParaRPr>
                    </a:p>
                  </a:txBody>
                  <a:tcPr marL="74883" marR="74883" marT="74883" marB="74883"/>
                </a:tc>
                <a:tc>
                  <a:txBody>
                    <a:bodyPr/>
                    <a:lstStyle/>
                    <a:p>
                      <a:pPr fontAlgn="t"/>
                      <a:r>
                        <a:rPr lang="en-US" sz="1700">
                          <a:effectLst/>
                        </a:rPr>
                        <a:t>270</a:t>
                      </a:r>
                      <a:endParaRPr lang="en-US" sz="1700">
                        <a:effectLst/>
                        <a:latin typeface="Inter-Regular"/>
                      </a:endParaRPr>
                    </a:p>
                  </a:txBody>
                  <a:tcPr marL="74883" marR="74883" marT="74883" marB="74883"/>
                </a:tc>
                <a:tc>
                  <a:txBody>
                    <a:bodyPr/>
                    <a:lstStyle/>
                    <a:p>
                      <a:pPr fontAlgn="t"/>
                      <a:r>
                        <a:rPr lang="en-US" sz="1700">
                          <a:effectLst/>
                        </a:rPr>
                        <a:t>400</a:t>
                      </a:r>
                      <a:endParaRPr lang="en-US" sz="1700">
                        <a:effectLst/>
                        <a:latin typeface="Inter-Regular"/>
                      </a:endParaRPr>
                    </a:p>
                  </a:txBody>
                  <a:tcPr marL="74883" marR="74883" marT="74883" marB="74883"/>
                </a:tc>
                <a:extLst>
                  <a:ext uri="{0D108BD9-81ED-4DB2-BD59-A6C34878D82A}">
                    <a16:rowId xmlns:a16="http://schemas.microsoft.com/office/drawing/2014/main" xmlns="" val="324497056"/>
                  </a:ext>
                </a:extLst>
              </a:tr>
              <a:tr h="453600">
                <a:tc>
                  <a:txBody>
                    <a:bodyPr/>
                    <a:lstStyle/>
                    <a:p>
                      <a:pPr fontAlgn="t"/>
                      <a:r>
                        <a:rPr lang="en-US" sz="1700">
                          <a:effectLst/>
                        </a:rPr>
                        <a:t>Medium</a:t>
                      </a:r>
                      <a:endParaRPr lang="en-US" sz="1700">
                        <a:effectLst/>
                        <a:latin typeface="Inter-Regular"/>
                      </a:endParaRPr>
                    </a:p>
                  </a:txBody>
                  <a:tcPr marL="74883" marR="74883" marT="74883" marB="74883"/>
                </a:tc>
                <a:tc>
                  <a:txBody>
                    <a:bodyPr/>
                    <a:lstStyle/>
                    <a:p>
                      <a:pPr fontAlgn="t"/>
                      <a:r>
                        <a:rPr lang="en-US" sz="1700">
                          <a:effectLst/>
                        </a:rPr>
                        <a:t>360</a:t>
                      </a:r>
                      <a:endParaRPr lang="en-US" sz="1700">
                        <a:effectLst/>
                        <a:latin typeface="Inter-Regular"/>
                      </a:endParaRPr>
                    </a:p>
                  </a:txBody>
                  <a:tcPr marL="74883" marR="74883" marT="74883" marB="74883"/>
                </a:tc>
                <a:tc>
                  <a:txBody>
                    <a:bodyPr/>
                    <a:lstStyle/>
                    <a:p>
                      <a:pPr fontAlgn="t"/>
                      <a:r>
                        <a:rPr lang="en-US" sz="1700">
                          <a:effectLst/>
                        </a:rPr>
                        <a:t>800</a:t>
                      </a:r>
                      <a:endParaRPr lang="en-US" sz="1700">
                        <a:effectLst/>
                        <a:latin typeface="Inter-Regular"/>
                      </a:endParaRPr>
                    </a:p>
                  </a:txBody>
                  <a:tcPr marL="74883" marR="74883" marT="74883" marB="74883"/>
                </a:tc>
                <a:extLst>
                  <a:ext uri="{0D108BD9-81ED-4DB2-BD59-A6C34878D82A}">
                    <a16:rowId xmlns:a16="http://schemas.microsoft.com/office/drawing/2014/main" xmlns="" val="407301435"/>
                  </a:ext>
                </a:extLst>
              </a:tr>
              <a:tr h="453600">
                <a:tc>
                  <a:txBody>
                    <a:bodyPr/>
                    <a:lstStyle/>
                    <a:p>
                      <a:pPr fontAlgn="t"/>
                      <a:r>
                        <a:rPr lang="en-US" sz="1700">
                          <a:effectLst/>
                        </a:rPr>
                        <a:t>High</a:t>
                      </a:r>
                      <a:endParaRPr lang="en-US" sz="1700">
                        <a:effectLst/>
                        <a:latin typeface="Inter-Regular"/>
                      </a:endParaRPr>
                    </a:p>
                  </a:txBody>
                  <a:tcPr marL="74883" marR="74883" marT="74883" marB="74883"/>
                </a:tc>
                <a:tc>
                  <a:txBody>
                    <a:bodyPr/>
                    <a:lstStyle/>
                    <a:p>
                      <a:pPr fontAlgn="t"/>
                      <a:r>
                        <a:rPr lang="en-US" sz="1700">
                          <a:effectLst/>
                        </a:rPr>
                        <a:t>480</a:t>
                      </a:r>
                      <a:endParaRPr lang="en-US" sz="1700">
                        <a:effectLst/>
                        <a:latin typeface="Inter-Regular"/>
                      </a:endParaRPr>
                    </a:p>
                  </a:txBody>
                  <a:tcPr marL="74883" marR="74883" marT="74883" marB="74883"/>
                </a:tc>
                <a:tc>
                  <a:txBody>
                    <a:bodyPr/>
                    <a:lstStyle/>
                    <a:p>
                      <a:pPr fontAlgn="t"/>
                      <a:r>
                        <a:rPr lang="en-US" sz="1700">
                          <a:effectLst/>
                        </a:rPr>
                        <a:t>1200</a:t>
                      </a:r>
                      <a:endParaRPr lang="en-US" sz="1700">
                        <a:effectLst/>
                        <a:latin typeface="Inter-Regular"/>
                      </a:endParaRPr>
                    </a:p>
                  </a:txBody>
                  <a:tcPr marL="74883" marR="74883" marT="74883" marB="74883"/>
                </a:tc>
                <a:extLst>
                  <a:ext uri="{0D108BD9-81ED-4DB2-BD59-A6C34878D82A}">
                    <a16:rowId xmlns:a16="http://schemas.microsoft.com/office/drawing/2014/main" xmlns="" val="2841533819"/>
                  </a:ext>
                </a:extLst>
              </a:tr>
              <a:tr h="453600">
                <a:tc>
                  <a:txBody>
                    <a:bodyPr/>
                    <a:lstStyle/>
                    <a:p>
                      <a:pPr fontAlgn="t"/>
                      <a:r>
                        <a:rPr lang="en-US" sz="1700">
                          <a:effectLst/>
                        </a:rPr>
                        <a:t>High Definition</a:t>
                      </a:r>
                      <a:endParaRPr lang="en-US" sz="1700">
                        <a:effectLst/>
                        <a:latin typeface="Inter-Regular"/>
                      </a:endParaRPr>
                    </a:p>
                  </a:txBody>
                  <a:tcPr marL="74883" marR="74883" marT="74883" marB="74883"/>
                </a:tc>
                <a:tc>
                  <a:txBody>
                    <a:bodyPr/>
                    <a:lstStyle/>
                    <a:p>
                      <a:pPr fontAlgn="t"/>
                      <a:r>
                        <a:rPr lang="en-US" sz="1700">
                          <a:effectLst/>
                        </a:rPr>
                        <a:t>720</a:t>
                      </a:r>
                      <a:endParaRPr lang="en-US" sz="1700">
                        <a:effectLst/>
                        <a:latin typeface="Inter-Regular"/>
                      </a:endParaRPr>
                    </a:p>
                  </a:txBody>
                  <a:tcPr marL="74883" marR="74883" marT="74883" marB="74883"/>
                </a:tc>
                <a:tc>
                  <a:txBody>
                    <a:bodyPr/>
                    <a:lstStyle/>
                    <a:p>
                      <a:pPr fontAlgn="t"/>
                      <a:r>
                        <a:rPr lang="en-US" sz="1700">
                          <a:effectLst/>
                        </a:rPr>
                        <a:t>1500</a:t>
                      </a:r>
                      <a:endParaRPr lang="en-US" sz="1700">
                        <a:effectLst/>
                        <a:latin typeface="Inter-Regular"/>
                      </a:endParaRPr>
                    </a:p>
                  </a:txBody>
                  <a:tcPr marL="74883" marR="74883" marT="74883" marB="74883"/>
                </a:tc>
                <a:extLst>
                  <a:ext uri="{0D108BD9-81ED-4DB2-BD59-A6C34878D82A}">
                    <a16:rowId xmlns:a16="http://schemas.microsoft.com/office/drawing/2014/main" xmlns="" val="2592076820"/>
                  </a:ext>
                </a:extLst>
              </a:tr>
              <a:tr h="453600">
                <a:tc>
                  <a:txBody>
                    <a:bodyPr/>
                    <a:lstStyle/>
                    <a:p>
                      <a:pPr fontAlgn="t"/>
                      <a:r>
                        <a:rPr lang="en-US" sz="1700">
                          <a:effectLst/>
                        </a:rPr>
                        <a:t>High Definition</a:t>
                      </a:r>
                      <a:endParaRPr lang="en-US" sz="1700">
                        <a:effectLst/>
                        <a:latin typeface="Inter-Regular"/>
                      </a:endParaRPr>
                    </a:p>
                  </a:txBody>
                  <a:tcPr marL="74883" marR="74883" marT="74883" marB="74883"/>
                </a:tc>
                <a:tc>
                  <a:txBody>
                    <a:bodyPr/>
                    <a:lstStyle/>
                    <a:p>
                      <a:pPr fontAlgn="t"/>
                      <a:r>
                        <a:rPr lang="en-US" sz="1700">
                          <a:effectLst/>
                        </a:rPr>
                        <a:t>1080</a:t>
                      </a:r>
                      <a:endParaRPr lang="en-US" sz="1700">
                        <a:effectLst/>
                        <a:latin typeface="Inter-Regular"/>
                      </a:endParaRPr>
                    </a:p>
                  </a:txBody>
                  <a:tcPr marL="74883" marR="74883" marT="74883" marB="74883"/>
                </a:tc>
                <a:tc>
                  <a:txBody>
                    <a:bodyPr/>
                    <a:lstStyle/>
                    <a:p>
                      <a:pPr fontAlgn="t"/>
                      <a:r>
                        <a:rPr lang="en-US" sz="1700">
                          <a:effectLst/>
                        </a:rPr>
                        <a:t>4000</a:t>
                      </a:r>
                      <a:endParaRPr lang="en-US" sz="1700">
                        <a:effectLst/>
                        <a:latin typeface="Inter-Regular"/>
                      </a:endParaRPr>
                    </a:p>
                  </a:txBody>
                  <a:tcPr marL="74883" marR="74883" marT="74883" marB="74883"/>
                </a:tc>
                <a:extLst>
                  <a:ext uri="{0D108BD9-81ED-4DB2-BD59-A6C34878D82A}">
                    <a16:rowId xmlns:a16="http://schemas.microsoft.com/office/drawing/2014/main" xmlns="" val="338192930"/>
                  </a:ext>
                </a:extLst>
              </a:tr>
              <a:tr h="719846">
                <a:tc>
                  <a:txBody>
                    <a:bodyPr/>
                    <a:lstStyle/>
                    <a:p>
                      <a:pPr fontAlgn="t"/>
                      <a:r>
                        <a:rPr lang="en-US" sz="1700" dirty="0">
                          <a:effectLst/>
                        </a:rPr>
                        <a:t>Ultra-High Definition</a:t>
                      </a:r>
                      <a:endParaRPr lang="en-US" sz="1700" dirty="0">
                        <a:effectLst/>
                        <a:latin typeface="Inter-Regular"/>
                      </a:endParaRPr>
                    </a:p>
                  </a:txBody>
                  <a:tcPr marL="74883" marR="74883" marT="74883" marB="74883"/>
                </a:tc>
                <a:tc>
                  <a:txBody>
                    <a:bodyPr/>
                    <a:lstStyle/>
                    <a:p>
                      <a:pPr fontAlgn="t"/>
                      <a:r>
                        <a:rPr lang="en-US" sz="1700">
                          <a:effectLst/>
                        </a:rPr>
                        <a:t>4K</a:t>
                      </a:r>
                      <a:endParaRPr lang="en-US" sz="1700">
                        <a:effectLst/>
                        <a:latin typeface="Inter-Regular"/>
                      </a:endParaRPr>
                    </a:p>
                  </a:txBody>
                  <a:tcPr marL="74883" marR="74883" marT="74883" marB="74883"/>
                </a:tc>
                <a:tc>
                  <a:txBody>
                    <a:bodyPr/>
                    <a:lstStyle/>
                    <a:p>
                      <a:pPr fontAlgn="t"/>
                      <a:r>
                        <a:rPr lang="en-US" sz="1700" dirty="0">
                          <a:effectLst/>
                        </a:rPr>
                        <a:t>8000</a:t>
                      </a:r>
                      <a:endParaRPr lang="en-US" sz="1700" dirty="0">
                        <a:effectLst/>
                        <a:latin typeface="Inter-Regular"/>
                      </a:endParaRPr>
                    </a:p>
                  </a:txBody>
                  <a:tcPr marL="74883" marR="74883" marT="74883" marB="74883"/>
                </a:tc>
                <a:extLst>
                  <a:ext uri="{0D108BD9-81ED-4DB2-BD59-A6C34878D82A}">
                    <a16:rowId xmlns:a16="http://schemas.microsoft.com/office/drawing/2014/main" xmlns="" val="572534741"/>
                  </a:ext>
                </a:extLst>
              </a:tr>
            </a:tbl>
          </a:graphicData>
        </a:graphic>
      </p:graphicFrame>
    </p:spTree>
    <p:extLst>
      <p:ext uri="{BB962C8B-B14F-4D97-AF65-F5344CB8AC3E}">
        <p14:creationId xmlns:p14="http://schemas.microsoft.com/office/powerpoint/2010/main" val="40998970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xmlns="" id="{2032B1E8-BC40-4380-97A6-14C0320AE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xmlns="" id="{82BEABD9-E1ED-49C7-8734-5494C88E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p:cNvSpPr>
            <a:spLocks noGrp="1"/>
          </p:cNvSpPr>
          <p:nvPr>
            <p:ph type="ctrTitle"/>
          </p:nvPr>
        </p:nvSpPr>
        <p:spPr>
          <a:xfrm>
            <a:off x="841248" y="5010912"/>
            <a:ext cx="2889504" cy="1344168"/>
          </a:xfrm>
        </p:spPr>
        <p:txBody>
          <a:bodyPr vert="horz" lIns="91440" tIns="45720" rIns="91440" bIns="45720" rtlCol="0" anchor="ctr">
            <a:normAutofit/>
          </a:bodyPr>
          <a:lstStyle/>
          <a:p>
            <a:pPr algn="l"/>
            <a:r>
              <a:rPr lang="en-US" sz="2600" dirty="0">
                <a:solidFill>
                  <a:schemeClr val="bg1"/>
                </a:solidFill>
              </a:rPr>
              <a:t>Best OBS </a:t>
            </a:r>
            <a:r>
              <a:rPr lang="lt-LT" sz="2600" dirty="0">
                <a:solidFill>
                  <a:schemeClr val="bg1"/>
                </a:solidFill>
              </a:rPr>
              <a:t>Audio</a:t>
            </a:r>
            <a:r>
              <a:rPr lang="en-US" sz="2600" dirty="0">
                <a:solidFill>
                  <a:schemeClr val="bg1"/>
                </a:solidFill>
              </a:rPr>
              <a:t> Bitrate</a:t>
            </a:r>
          </a:p>
        </p:txBody>
      </p:sp>
      <p:pic>
        <p:nvPicPr>
          <p:cNvPr id="4" name="Picture 3" descr="A screenshot of a computer&#10;&#10;Description automatically generated with medium confidence">
            <a:extLst>
              <a:ext uri="{FF2B5EF4-FFF2-40B4-BE49-F238E27FC236}">
                <a16:creationId xmlns:a16="http://schemas.microsoft.com/office/drawing/2014/main" xmlns="" id="{094EF7D6-D750-F6F5-E2D7-2FE902D27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5" y="1212518"/>
            <a:ext cx="5212080" cy="2397556"/>
          </a:xfrm>
          <a:prstGeom prst="rect">
            <a:avLst/>
          </a:prstGeom>
        </p:spPr>
      </p:pic>
      <p:cxnSp>
        <p:nvCxnSpPr>
          <p:cNvPr id="111" name="Straight Connector 110">
            <a:extLst>
              <a:ext uri="{FF2B5EF4-FFF2-40B4-BE49-F238E27FC236}">
                <a16:creationId xmlns:a16="http://schemas.microsoft.com/office/drawing/2014/main" xmlns="" id="{17341211-05E5-4FDD-98B1-F551CD0EAE1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xmlns="" id="{0A2207A1-1E28-2F58-D16C-42E1EF709387}"/>
              </a:ext>
            </a:extLst>
          </p:cNvPr>
          <p:cNvSpPr txBox="1">
            <a:spLocks/>
          </p:cNvSpPr>
          <p:nvPr/>
        </p:nvSpPr>
        <p:spPr>
          <a:xfrm>
            <a:off x="4379976" y="5010912"/>
            <a:ext cx="6976872" cy="1344168"/>
          </a:xfrm>
          <a:prstGeom prst="rect">
            <a:avLst/>
          </a:prstGeom>
        </p:spPr>
        <p:txBody>
          <a:bodyPr vert="horz" lIns="91440" tIns="45720" rIns="91440" bIns="45720" rtlCol="0" anchor="ctr">
            <a:normAutofit/>
          </a:bodyPr>
          <a:lstStyle>
            <a:defPPr>
              <a:defRPr lang="en-US"/>
            </a:defPPr>
            <a:lvl1pPr indent="-228600">
              <a:lnSpc>
                <a:spcPct val="90000"/>
              </a:lnSpc>
              <a:spcBef>
                <a:spcPts val="1000"/>
              </a:spcBef>
              <a:buFont typeface="Arial" panose="020B0604020202020204" pitchFamily="34" charset="0"/>
              <a:buChar char="•"/>
              <a:defRPr sz="1700">
                <a:solidFill>
                  <a:schemeClr val="bg1"/>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As a rule of thumb, the lower the bitrate, the more compressed the sound will be. This essentially takes away subtle instrument and vocal sounds in the background that may be difficult to hear, but affect the overall quality.</a:t>
            </a:r>
          </a:p>
        </p:txBody>
      </p:sp>
      <p:graphicFrame>
        <p:nvGraphicFramePr>
          <p:cNvPr id="8" name="Table 7">
            <a:extLst>
              <a:ext uri="{FF2B5EF4-FFF2-40B4-BE49-F238E27FC236}">
                <a16:creationId xmlns:a16="http://schemas.microsoft.com/office/drawing/2014/main" xmlns="" id="{99154C4E-DF62-0D0D-7142-4D8FAC4E1E97}"/>
              </a:ext>
            </a:extLst>
          </p:cNvPr>
          <p:cNvGraphicFramePr>
            <a:graphicFrameLocks noGrp="1"/>
          </p:cNvGraphicFramePr>
          <p:nvPr>
            <p:extLst>
              <p:ext uri="{D42A27DB-BD31-4B8C-83A1-F6EECF244321}">
                <p14:modId xmlns:p14="http://schemas.microsoft.com/office/powerpoint/2010/main" val="1122068198"/>
              </p:ext>
            </p:extLst>
          </p:nvPr>
        </p:nvGraphicFramePr>
        <p:xfrm>
          <a:off x="6526360" y="424328"/>
          <a:ext cx="3590734" cy="4181097"/>
        </p:xfrm>
        <a:graphic>
          <a:graphicData uri="http://schemas.openxmlformats.org/drawingml/2006/table">
            <a:tbl>
              <a:tblPr firstRow="1" bandRow="1">
                <a:tableStyleId>{3B4B98B0-60AC-42C2-AFA5-B58CD77FA1E5}</a:tableStyleId>
              </a:tblPr>
              <a:tblGrid>
                <a:gridCol w="1716244">
                  <a:extLst>
                    <a:ext uri="{9D8B030D-6E8A-4147-A177-3AD203B41FA5}">
                      <a16:colId xmlns:a16="http://schemas.microsoft.com/office/drawing/2014/main" xmlns="" val="2164881132"/>
                    </a:ext>
                  </a:extLst>
                </a:gridCol>
                <a:gridCol w="1874490">
                  <a:extLst>
                    <a:ext uri="{9D8B030D-6E8A-4147-A177-3AD203B41FA5}">
                      <a16:colId xmlns:a16="http://schemas.microsoft.com/office/drawing/2014/main" xmlns="" val="1509820165"/>
                    </a:ext>
                  </a:extLst>
                </a:gridCol>
              </a:tblGrid>
              <a:tr h="986091">
                <a:tc>
                  <a:txBody>
                    <a:bodyPr/>
                    <a:lstStyle/>
                    <a:p>
                      <a:pPr fontAlgn="t"/>
                      <a:r>
                        <a:rPr lang="en-US" sz="1700" b="1" dirty="0">
                          <a:effectLst/>
                        </a:rPr>
                        <a:t>Quality</a:t>
                      </a:r>
                      <a:endParaRPr lang="en-US" sz="1700" dirty="0">
                        <a:effectLst/>
                        <a:latin typeface="Inter-Regular"/>
                      </a:endParaRPr>
                    </a:p>
                  </a:txBody>
                  <a:tcPr marL="74883" marR="74883" marT="74883" marB="74883"/>
                </a:tc>
                <a:tc>
                  <a:txBody>
                    <a:bodyPr/>
                    <a:lstStyle/>
                    <a:p>
                      <a:pPr fontAlgn="t"/>
                      <a:r>
                        <a:rPr lang="en-US" sz="1700" b="1" dirty="0">
                          <a:effectLst/>
                        </a:rPr>
                        <a:t>Recommended </a:t>
                      </a:r>
                      <a:r>
                        <a:rPr lang="lt-LT" sz="1700" b="1" dirty="0">
                          <a:effectLst/>
                        </a:rPr>
                        <a:t>Audio</a:t>
                      </a:r>
                      <a:r>
                        <a:rPr lang="en-US" sz="1700" b="1" dirty="0">
                          <a:effectLst/>
                        </a:rPr>
                        <a:t> Bitrate (kbps)</a:t>
                      </a:r>
                      <a:endParaRPr lang="en-US" sz="1700" dirty="0">
                        <a:effectLst/>
                        <a:latin typeface="Inter-Regular"/>
                      </a:endParaRPr>
                    </a:p>
                  </a:txBody>
                  <a:tcPr marL="74883" marR="74883" marT="74883" marB="74883"/>
                </a:tc>
                <a:extLst>
                  <a:ext uri="{0D108BD9-81ED-4DB2-BD59-A6C34878D82A}">
                    <a16:rowId xmlns:a16="http://schemas.microsoft.com/office/drawing/2014/main" xmlns="" val="3537767833"/>
                  </a:ext>
                </a:extLst>
              </a:tr>
              <a:tr h="453600">
                <a:tc>
                  <a:txBody>
                    <a:bodyPr/>
                    <a:lstStyle/>
                    <a:p>
                      <a:pPr fontAlgn="t"/>
                      <a:r>
                        <a:rPr lang="lt-LT" sz="1700" dirty="0">
                          <a:effectLst/>
                        </a:rPr>
                        <a:t>Very Poor</a:t>
                      </a:r>
                      <a:endParaRPr lang="en-US" sz="1700" dirty="0">
                        <a:effectLst/>
                        <a:latin typeface="Inter-Regular"/>
                      </a:endParaRPr>
                    </a:p>
                  </a:txBody>
                  <a:tcPr marL="74883" marR="74883" marT="74883" marB="74883"/>
                </a:tc>
                <a:tc>
                  <a:txBody>
                    <a:bodyPr/>
                    <a:lstStyle/>
                    <a:p>
                      <a:pPr fontAlgn="t"/>
                      <a:r>
                        <a:rPr lang="lt-LT" sz="1700" dirty="0">
                          <a:effectLst/>
                          <a:latin typeface="Inter-Regular"/>
                        </a:rPr>
                        <a:t>64</a:t>
                      </a:r>
                      <a:endParaRPr lang="en-US" sz="1700" dirty="0">
                        <a:effectLst/>
                        <a:latin typeface="Inter-Regular"/>
                      </a:endParaRPr>
                    </a:p>
                  </a:txBody>
                  <a:tcPr marL="74883" marR="74883" marT="74883" marB="74883"/>
                </a:tc>
                <a:extLst>
                  <a:ext uri="{0D108BD9-81ED-4DB2-BD59-A6C34878D82A}">
                    <a16:rowId xmlns:a16="http://schemas.microsoft.com/office/drawing/2014/main" xmlns="" val="324497056"/>
                  </a:ext>
                </a:extLst>
              </a:tr>
              <a:tr h="453600">
                <a:tc>
                  <a:txBody>
                    <a:bodyPr/>
                    <a:lstStyle/>
                    <a:p>
                      <a:pPr fontAlgn="t"/>
                      <a:r>
                        <a:rPr lang="lt-LT" sz="1700" dirty="0">
                          <a:effectLst/>
                          <a:latin typeface="Inter-Regular"/>
                        </a:rPr>
                        <a:t>Low</a:t>
                      </a:r>
                      <a:endParaRPr lang="en-US" sz="1700" dirty="0">
                        <a:effectLst/>
                        <a:latin typeface="Inter-Regular"/>
                      </a:endParaRPr>
                    </a:p>
                  </a:txBody>
                  <a:tcPr marL="74883" marR="74883" marT="74883" marB="74883"/>
                </a:tc>
                <a:tc>
                  <a:txBody>
                    <a:bodyPr/>
                    <a:lstStyle/>
                    <a:p>
                      <a:pPr fontAlgn="t"/>
                      <a:r>
                        <a:rPr lang="lt-LT" sz="1700" dirty="0">
                          <a:effectLst/>
                          <a:latin typeface="Inter-Regular"/>
                        </a:rPr>
                        <a:t>96</a:t>
                      </a:r>
                      <a:endParaRPr lang="en-US" sz="1700" dirty="0">
                        <a:effectLst/>
                        <a:latin typeface="Inter-Regular"/>
                      </a:endParaRPr>
                    </a:p>
                  </a:txBody>
                  <a:tcPr marL="74883" marR="74883" marT="74883" marB="74883"/>
                </a:tc>
                <a:extLst>
                  <a:ext uri="{0D108BD9-81ED-4DB2-BD59-A6C34878D82A}">
                    <a16:rowId xmlns:a16="http://schemas.microsoft.com/office/drawing/2014/main" xmlns="" val="407301435"/>
                  </a:ext>
                </a:extLst>
              </a:tr>
              <a:tr h="453600">
                <a:tc>
                  <a:txBody>
                    <a:bodyPr/>
                    <a:lstStyle/>
                    <a:p>
                      <a:pPr fontAlgn="t"/>
                      <a:r>
                        <a:rPr lang="lt-LT" sz="1700" dirty="0">
                          <a:effectLst/>
                          <a:latin typeface="Inter-Regular"/>
                        </a:rPr>
                        <a:t>Medium</a:t>
                      </a:r>
                      <a:endParaRPr lang="en-US" sz="1700" dirty="0">
                        <a:effectLst/>
                        <a:latin typeface="Inter-Regular"/>
                      </a:endParaRPr>
                    </a:p>
                  </a:txBody>
                  <a:tcPr marL="74883" marR="74883" marT="74883" marB="74883"/>
                </a:tc>
                <a:tc>
                  <a:txBody>
                    <a:bodyPr/>
                    <a:lstStyle/>
                    <a:p>
                      <a:pPr fontAlgn="t"/>
                      <a:r>
                        <a:rPr lang="lt-LT" sz="1700" dirty="0">
                          <a:effectLst/>
                          <a:latin typeface="Inter-Regular"/>
                        </a:rPr>
                        <a:t>128</a:t>
                      </a:r>
                      <a:endParaRPr lang="en-US" sz="1700" dirty="0">
                        <a:effectLst/>
                        <a:latin typeface="Inter-Regular"/>
                      </a:endParaRPr>
                    </a:p>
                  </a:txBody>
                  <a:tcPr marL="74883" marR="74883" marT="74883" marB="74883"/>
                </a:tc>
                <a:extLst>
                  <a:ext uri="{0D108BD9-81ED-4DB2-BD59-A6C34878D82A}">
                    <a16:rowId xmlns:a16="http://schemas.microsoft.com/office/drawing/2014/main" xmlns="" val="2841533819"/>
                  </a:ext>
                </a:extLst>
              </a:tr>
              <a:tr h="453600">
                <a:tc>
                  <a:txBody>
                    <a:bodyPr/>
                    <a:lstStyle/>
                    <a:p>
                      <a:pPr fontAlgn="t"/>
                      <a:r>
                        <a:rPr lang="en-US" sz="1700" dirty="0">
                          <a:effectLst/>
                        </a:rPr>
                        <a:t>High</a:t>
                      </a:r>
                      <a:endParaRPr lang="en-US" sz="1700" dirty="0">
                        <a:effectLst/>
                        <a:latin typeface="Inter-Regular"/>
                      </a:endParaRPr>
                    </a:p>
                  </a:txBody>
                  <a:tcPr marL="74883" marR="74883" marT="74883" marB="74883"/>
                </a:tc>
                <a:tc>
                  <a:txBody>
                    <a:bodyPr/>
                    <a:lstStyle/>
                    <a:p>
                      <a:pPr fontAlgn="t"/>
                      <a:r>
                        <a:rPr lang="lt-LT" sz="1700" dirty="0">
                          <a:effectLst/>
                          <a:latin typeface="Inter-Regular"/>
                        </a:rPr>
                        <a:t>192</a:t>
                      </a:r>
                      <a:endParaRPr lang="en-US" sz="1700" dirty="0">
                        <a:effectLst/>
                        <a:latin typeface="Inter-Regular"/>
                      </a:endParaRPr>
                    </a:p>
                  </a:txBody>
                  <a:tcPr marL="74883" marR="74883" marT="74883" marB="74883"/>
                </a:tc>
                <a:extLst>
                  <a:ext uri="{0D108BD9-81ED-4DB2-BD59-A6C34878D82A}">
                    <a16:rowId xmlns:a16="http://schemas.microsoft.com/office/drawing/2014/main" xmlns="" val="2592076820"/>
                  </a:ext>
                </a:extLst>
              </a:tr>
              <a:tr h="453600">
                <a:tc>
                  <a:txBody>
                    <a:bodyPr/>
                    <a:lstStyle/>
                    <a:p>
                      <a:pPr fontAlgn="t"/>
                      <a:r>
                        <a:rPr lang="en-US" sz="1700" dirty="0">
                          <a:effectLst/>
                        </a:rPr>
                        <a:t>High</a:t>
                      </a:r>
                      <a:r>
                        <a:rPr lang="lt-LT" sz="1700" dirty="0">
                          <a:effectLst/>
                        </a:rPr>
                        <a:t> Quality</a:t>
                      </a:r>
                      <a:endParaRPr lang="en-US" sz="1700" dirty="0">
                        <a:effectLst/>
                        <a:latin typeface="Inter-Regular"/>
                      </a:endParaRPr>
                    </a:p>
                  </a:txBody>
                  <a:tcPr marL="74883" marR="74883" marT="74883" marB="74883"/>
                </a:tc>
                <a:tc>
                  <a:txBody>
                    <a:bodyPr/>
                    <a:lstStyle/>
                    <a:p>
                      <a:pPr fontAlgn="t"/>
                      <a:r>
                        <a:rPr lang="lt-LT" sz="1700" dirty="0">
                          <a:effectLst/>
                          <a:latin typeface="Inter-Regular"/>
                        </a:rPr>
                        <a:t>256</a:t>
                      </a:r>
                      <a:endParaRPr lang="en-US" sz="1700" dirty="0">
                        <a:effectLst/>
                        <a:latin typeface="Inter-Regular"/>
                      </a:endParaRPr>
                    </a:p>
                  </a:txBody>
                  <a:tcPr marL="74883" marR="74883" marT="74883" marB="74883"/>
                </a:tc>
                <a:extLst>
                  <a:ext uri="{0D108BD9-81ED-4DB2-BD59-A6C34878D82A}">
                    <a16:rowId xmlns:a16="http://schemas.microsoft.com/office/drawing/2014/main" xmlns="" val="338192930"/>
                  </a:ext>
                </a:extLst>
              </a:tr>
              <a:tr h="719846">
                <a:tc>
                  <a:txBody>
                    <a:bodyPr/>
                    <a:lstStyle/>
                    <a:p>
                      <a:pPr fontAlgn="t"/>
                      <a:r>
                        <a:rPr lang="en-US" sz="1700" dirty="0">
                          <a:effectLst/>
                        </a:rPr>
                        <a:t>High Definition</a:t>
                      </a:r>
                      <a:r>
                        <a:rPr lang="lt-LT" sz="1700" dirty="0">
                          <a:effectLst/>
                        </a:rPr>
                        <a:t> (Highest MP3 quality)</a:t>
                      </a:r>
                      <a:endParaRPr lang="en-US" sz="1700" dirty="0">
                        <a:effectLst/>
                        <a:latin typeface="Inter-Regular"/>
                      </a:endParaRPr>
                    </a:p>
                  </a:txBody>
                  <a:tcPr marL="74883" marR="74883" marT="74883" marB="74883"/>
                </a:tc>
                <a:tc>
                  <a:txBody>
                    <a:bodyPr/>
                    <a:lstStyle/>
                    <a:p>
                      <a:pPr fontAlgn="t"/>
                      <a:r>
                        <a:rPr lang="lt-LT" sz="1700" dirty="0">
                          <a:effectLst/>
                          <a:latin typeface="Inter-Regular"/>
                        </a:rPr>
                        <a:t>320</a:t>
                      </a:r>
                      <a:endParaRPr lang="en-US" sz="1700" dirty="0">
                        <a:effectLst/>
                        <a:latin typeface="Inter-Regular"/>
                      </a:endParaRPr>
                    </a:p>
                  </a:txBody>
                  <a:tcPr marL="74883" marR="74883" marT="74883" marB="74883"/>
                </a:tc>
                <a:extLst>
                  <a:ext uri="{0D108BD9-81ED-4DB2-BD59-A6C34878D82A}">
                    <a16:rowId xmlns:a16="http://schemas.microsoft.com/office/drawing/2014/main" xmlns="" val="572534741"/>
                  </a:ext>
                </a:extLst>
              </a:tr>
            </a:tbl>
          </a:graphicData>
        </a:graphic>
      </p:graphicFrame>
    </p:spTree>
    <p:extLst>
      <p:ext uri="{BB962C8B-B14F-4D97-AF65-F5344CB8AC3E}">
        <p14:creationId xmlns:p14="http://schemas.microsoft.com/office/powerpoint/2010/main" val="1577411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xmlns="" id="{094EF7D6-D750-F6F5-E2D7-2FE902D2732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2" name="Pavadinimas 1">
            <a:extLst>
              <a:ext uri="{FF2B5EF4-FFF2-40B4-BE49-F238E27FC236}">
                <a16:creationId xmlns:a16="http://schemas.microsoft.com/office/drawing/2014/main" xmlns="" id="{37D549EB-039C-B677-9CA4-30BEC77C308B}"/>
              </a:ext>
            </a:extLst>
          </p:cNvPr>
          <p:cNvSpPr>
            <a:spLocks noGrp="1"/>
          </p:cNvSpPr>
          <p:nvPr>
            <p:ph type="ctrTitle"/>
          </p:nvPr>
        </p:nvSpPr>
        <p:spPr>
          <a:xfrm>
            <a:off x="2701705" y="304799"/>
            <a:ext cx="6383343" cy="960581"/>
          </a:xfrm>
        </p:spPr>
        <p:txBody>
          <a:bodyPr vert="horz" lIns="91440" tIns="45720" rIns="91440" bIns="45720" rtlCol="0" anchor="ctr">
            <a:normAutofit/>
          </a:bodyPr>
          <a:lstStyle/>
          <a:p>
            <a:r>
              <a:rPr lang="lt-LT" sz="4400" kern="1200" dirty="0">
                <a:solidFill>
                  <a:schemeClr val="tx1"/>
                </a:solidFill>
                <a:latin typeface="+mj-lt"/>
                <a:ea typeface="+mj-ea"/>
                <a:cs typeface="+mj-cs"/>
              </a:rPr>
              <a:t>Hope This HELPS :D</a:t>
            </a:r>
            <a:endParaRPr lang="en-US" sz="4400" kern="1200" dirty="0">
              <a:solidFill>
                <a:srgbClr val="FFFFFF"/>
              </a:solidFill>
              <a:latin typeface="+mj-lt"/>
              <a:ea typeface="+mj-ea"/>
              <a:cs typeface="+mj-cs"/>
            </a:endParaRPr>
          </a:p>
        </p:txBody>
      </p:sp>
    </p:spTree>
    <p:extLst>
      <p:ext uri="{BB962C8B-B14F-4D97-AF65-F5344CB8AC3E}">
        <p14:creationId xmlns:p14="http://schemas.microsoft.com/office/powerpoint/2010/main" val="86323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Streaming &amp; How Does it Work? | AVG">
            <a:extLst>
              <a:ext uri="{FF2B5EF4-FFF2-40B4-BE49-F238E27FC236}">
                <a16:creationId xmlns:a16="http://schemas.microsoft.com/office/drawing/2014/main" xmlns="" id="{A3D0ECB8-DB6D-B044-3619-61E7101B4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2" r="38925" b="529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p:cNvSpPr>
            <a:spLocks noGrp="1"/>
          </p:cNvSpPr>
          <p:nvPr>
            <p:ph type="ctrTitle"/>
          </p:nvPr>
        </p:nvSpPr>
        <p:spPr>
          <a:xfrm>
            <a:off x="477981" y="4977815"/>
            <a:ext cx="4023360" cy="1467578"/>
          </a:xfrm>
        </p:spPr>
        <p:txBody>
          <a:bodyPr vert="horz" lIns="91440" tIns="45720" rIns="91440" bIns="45720" rtlCol="0" anchor="b">
            <a:normAutofit/>
          </a:bodyPr>
          <a:lstStyle/>
          <a:p>
            <a:pPr algn="l"/>
            <a:r>
              <a:rPr lang="en-US" sz="4800" dirty="0"/>
              <a:t>How does it work?</a:t>
            </a:r>
          </a:p>
        </p:txBody>
      </p:sp>
      <p:sp>
        <p:nvSpPr>
          <p:cNvPr id="139" name="Rectangle 13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477982" y="950976"/>
            <a:ext cx="4023359" cy="33997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2000" dirty="0"/>
              <a:t>Media files are prearranged and transmitted in sequential packets of data so they can be streamed instantly. And unlike traditional download that are stored on device, media files are deleted automatically, once played.</a:t>
            </a:r>
          </a:p>
          <a:p>
            <a:pPr marL="342900" indent="-228600" algn="l">
              <a:buFont typeface="Arial" panose="020B0604020202020204" pitchFamily="34" charset="0"/>
              <a:buChar char="•"/>
            </a:pPr>
            <a:r>
              <a:rPr lang="en-US" sz="2000" dirty="0"/>
              <a:t>What you need to stream is a reliable and fast internet, streaming app and compatible device.</a:t>
            </a:r>
          </a:p>
        </p:txBody>
      </p:sp>
    </p:spTree>
    <p:extLst>
      <p:ext uri="{BB962C8B-B14F-4D97-AF65-F5344CB8AC3E}">
        <p14:creationId xmlns:p14="http://schemas.microsoft.com/office/powerpoint/2010/main" val="4185506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1CDD8E39-EA14-4679-9655-1BFF5A7B63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Dịch vụ điện toán đám mây tạo nền tàng để Live Streaming bùng nổ">
            <a:extLst>
              <a:ext uri="{FF2B5EF4-FFF2-40B4-BE49-F238E27FC236}">
                <a16:creationId xmlns:a16="http://schemas.microsoft.com/office/drawing/2014/main" xmlns="" id="{1300ED03-CC84-DA5D-87E2-92B9E5227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Pavadinimas 1"/>
          <p:cNvSpPr>
            <a:spLocks noGrp="1"/>
          </p:cNvSpPr>
          <p:nvPr>
            <p:ph type="ctrTitle"/>
          </p:nvPr>
        </p:nvSpPr>
        <p:spPr>
          <a:xfrm>
            <a:off x="5801709" y="3159719"/>
            <a:ext cx="5552090" cy="1336081"/>
          </a:xfrm>
        </p:spPr>
        <p:txBody>
          <a:bodyPr vert="horz" lIns="91440" tIns="45720" rIns="91440" bIns="45720" rtlCol="0" anchor="b">
            <a:normAutofit/>
          </a:bodyPr>
          <a:lstStyle/>
          <a:p>
            <a:pPr algn="l"/>
            <a:r>
              <a:rPr lang="en-US" sz="4400" dirty="0"/>
              <a:t>Live streaming</a:t>
            </a:r>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5801709" y="4572000"/>
            <a:ext cx="5552089" cy="1647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lt-LT" sz="2000" dirty="0"/>
              <a:t>Is the broadcast of an event over the internet as it heppens.</a:t>
            </a:r>
            <a:endParaRPr lang="en-US" sz="2000" dirty="0"/>
          </a:p>
          <a:p>
            <a:pPr marL="342900" indent="-228600" algn="l">
              <a:buFont typeface="Arial" panose="020B0604020202020204" pitchFamily="34" charset="0"/>
              <a:buChar char="•"/>
            </a:pPr>
            <a:r>
              <a:rPr lang="lt-LT" sz="2000" dirty="0"/>
              <a:t>You can live stream on any compatible smartphone, tablet, TV, computer or gaming console with a fast internet connection.</a:t>
            </a:r>
            <a:endParaRPr lang="en-US" sz="2000" dirty="0"/>
          </a:p>
        </p:txBody>
      </p:sp>
    </p:spTree>
    <p:extLst>
      <p:ext uri="{BB962C8B-B14F-4D97-AF65-F5344CB8AC3E}">
        <p14:creationId xmlns:p14="http://schemas.microsoft.com/office/powerpoint/2010/main" val="30134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variety of streaming devices">
            <a:extLst>
              <a:ext uri="{FF2B5EF4-FFF2-40B4-BE49-F238E27FC236}">
                <a16:creationId xmlns:a16="http://schemas.microsoft.com/office/drawing/2014/main" xmlns="" id="{1FA78313-67E5-5628-98A0-4F199D6EC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2" b="2439"/>
          <a:stretch/>
        </p:blipFill>
        <p:spPr bwMode="auto">
          <a:xfrm>
            <a:off x="412590" y="1385454"/>
            <a:ext cx="5762724" cy="4087091"/>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lt-LT" sz="4800"/>
              <a:t>Streaming devices</a:t>
            </a:r>
            <a:endParaRPr lang="en-US" sz="4800" dirty="0"/>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7531610" y="2434201"/>
            <a:ext cx="3822189" cy="374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a:t>There are a number of streaming devices available, each with their own unique features. Whether you want a hands-free option, ample internal storage, something affordable and/or 4K accessibility, there’s a streaming device for you. </a:t>
            </a:r>
            <a:endParaRPr lang="en-US" sz="2000" dirty="0"/>
          </a:p>
        </p:txBody>
      </p:sp>
    </p:spTree>
    <p:extLst>
      <p:ext uri="{BB962C8B-B14F-4D97-AF65-F5344CB8AC3E}">
        <p14:creationId xmlns:p14="http://schemas.microsoft.com/office/powerpoint/2010/main" val="37083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op 11 Best Streaming Android Apps – Updated January 2022">
            <a:extLst>
              <a:ext uri="{FF2B5EF4-FFF2-40B4-BE49-F238E27FC236}">
                <a16:creationId xmlns:a16="http://schemas.microsoft.com/office/drawing/2014/main" xmlns="" id="{13A6171E-5075-77CF-435F-33EA3321D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94" r="30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4000" dirty="0"/>
              <a:t>Streaming </a:t>
            </a:r>
            <a:r>
              <a:rPr lang="lt-LT" sz="4000" dirty="0"/>
              <a:t>apps</a:t>
            </a:r>
            <a:endParaRPr lang="en-US" sz="4000" dirty="0"/>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7531610" y="2434201"/>
            <a:ext cx="3822189" cy="3742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dirty="0"/>
              <a:t>Now that you know how to stream and the devices you’ll need – what type of content are you going to stream? </a:t>
            </a:r>
            <a:endParaRPr lang="lt-LT" dirty="0"/>
          </a:p>
          <a:p>
            <a:pPr marL="342900" indent="-228600" algn="l">
              <a:buFont typeface="Arial" panose="020B0604020202020204" pitchFamily="34" charset="0"/>
              <a:buChar char="•"/>
            </a:pPr>
            <a:r>
              <a:rPr lang="en-US" dirty="0"/>
              <a:t>Netflix, YouTube TV and several others are still some of the best and most popular streaming services with apps you can access on the go</a:t>
            </a:r>
            <a:endParaRPr lang="en-US" sz="2000" dirty="0"/>
          </a:p>
        </p:txBody>
      </p:sp>
    </p:spTree>
    <p:extLst>
      <p:ext uri="{BB962C8B-B14F-4D97-AF65-F5344CB8AC3E}">
        <p14:creationId xmlns:p14="http://schemas.microsoft.com/office/powerpoint/2010/main" val="3657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op 11 Best Streaming Android Apps – Updated January 2022">
            <a:extLst>
              <a:ext uri="{FF2B5EF4-FFF2-40B4-BE49-F238E27FC236}">
                <a16:creationId xmlns:a16="http://schemas.microsoft.com/office/drawing/2014/main" xmlns="" id="{13A6171E-5075-77CF-435F-33EA3321D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94" r="30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7488975" y="2198078"/>
            <a:ext cx="4364382" cy="41675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hlinkClick r:id="rId3"/>
              </a:rPr>
              <a:t>Netflix:</a:t>
            </a:r>
            <a:r>
              <a:rPr lang="en-US" u="sng" dirty="0">
                <a:hlinkClick r:id="rId3"/>
              </a:rPr>
              <a:t> Best Overall</a:t>
            </a:r>
            <a:endParaRPr lang="en-US" dirty="0"/>
          </a:p>
          <a:p>
            <a:r>
              <a:rPr lang="en-US" b="1" u="sng" dirty="0">
                <a:hlinkClick r:id="rId3"/>
              </a:rPr>
              <a:t>Disney+: </a:t>
            </a:r>
            <a:r>
              <a:rPr lang="en-US" u="sng" dirty="0">
                <a:hlinkClick r:id="rId3"/>
              </a:rPr>
              <a:t>Best for families</a:t>
            </a:r>
            <a:endParaRPr lang="en-US" dirty="0"/>
          </a:p>
          <a:p>
            <a:r>
              <a:rPr lang="en-US" b="1" u="sng" dirty="0">
                <a:hlinkClick r:id="rId3"/>
              </a:rPr>
              <a:t>Hulu:</a:t>
            </a:r>
            <a:r>
              <a:rPr lang="en-US" u="sng" dirty="0">
                <a:hlinkClick r:id="rId3"/>
              </a:rPr>
              <a:t> Best for cord-cutters/ those without a TV Service</a:t>
            </a:r>
            <a:endParaRPr lang="en-US" dirty="0"/>
          </a:p>
          <a:p>
            <a:r>
              <a:rPr lang="en-US" b="1" u="sng" dirty="0">
                <a:hlinkClick r:id="rId3"/>
              </a:rPr>
              <a:t>HBO Max: </a:t>
            </a:r>
            <a:r>
              <a:rPr lang="en-US" u="sng" dirty="0">
                <a:hlinkClick r:id="rId3"/>
              </a:rPr>
              <a:t>Best for newly-released Warner Bros. movies</a:t>
            </a:r>
            <a:endParaRPr lang="en-US" dirty="0"/>
          </a:p>
          <a:p>
            <a:r>
              <a:rPr lang="en-US" b="1" u="sng" dirty="0">
                <a:hlinkClick r:id="rId3"/>
              </a:rPr>
              <a:t>Peacock: </a:t>
            </a:r>
            <a:r>
              <a:rPr lang="en-US" u="sng" dirty="0">
                <a:hlinkClick r:id="rId3"/>
              </a:rPr>
              <a:t>Best for classic movie and TV show fans</a:t>
            </a:r>
            <a:endParaRPr lang="en-US" dirty="0"/>
          </a:p>
          <a:p>
            <a:r>
              <a:rPr lang="en-US" b="1" u="sng" dirty="0">
                <a:hlinkClick r:id="rId3"/>
              </a:rPr>
              <a:t>Apple TV+: </a:t>
            </a:r>
            <a:r>
              <a:rPr lang="en-US" u="sng" dirty="0">
                <a:hlinkClick r:id="rId3"/>
              </a:rPr>
              <a:t>Best for money-savers who like original content</a:t>
            </a:r>
            <a:endParaRPr lang="en-US" dirty="0"/>
          </a:p>
        </p:txBody>
      </p:sp>
      <p:sp>
        <p:nvSpPr>
          <p:cNvPr id="9" name="Pavadinimas 1">
            <a:extLst>
              <a:ext uri="{FF2B5EF4-FFF2-40B4-BE49-F238E27FC236}">
                <a16:creationId xmlns:a16="http://schemas.microsoft.com/office/drawing/2014/main" xmlns="" id="{DEF8E9A5-D31D-E440-CB4B-E8D07EB428A9}"/>
              </a:ext>
            </a:extLst>
          </p:cNvPr>
          <p:cNvSpPr>
            <a:spLocks noGrp="1"/>
          </p:cNvSpPr>
          <p:nvPr>
            <p:ph type="ctrTitle"/>
          </p:nvPr>
        </p:nvSpPr>
        <p:spPr>
          <a:xfrm>
            <a:off x="7520403" y="371782"/>
            <a:ext cx="3822189" cy="1899912"/>
          </a:xfrm>
        </p:spPr>
        <p:txBody>
          <a:bodyPr vert="horz" lIns="91440" tIns="45720" rIns="91440" bIns="45720" rtlCol="0" anchor="ctr">
            <a:normAutofit/>
          </a:bodyPr>
          <a:lstStyle/>
          <a:p>
            <a:pPr algn="l"/>
            <a:r>
              <a:rPr lang="en-US" sz="4000" dirty="0"/>
              <a:t>Streaming </a:t>
            </a:r>
            <a:r>
              <a:rPr lang="lt-LT" sz="4000" dirty="0"/>
              <a:t>apps</a:t>
            </a:r>
            <a:endParaRPr lang="en-US" sz="4000" dirty="0"/>
          </a:p>
        </p:txBody>
      </p:sp>
    </p:spTree>
    <p:extLst>
      <p:ext uri="{BB962C8B-B14F-4D97-AF65-F5344CB8AC3E}">
        <p14:creationId xmlns:p14="http://schemas.microsoft.com/office/powerpoint/2010/main" val="3684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up)">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up)">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up)">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up)">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p:cNvSpPr>
            <a:spLocks noGrp="1"/>
          </p:cNvSpPr>
          <p:nvPr>
            <p:ph type="ctrTitle"/>
          </p:nvPr>
        </p:nvSpPr>
        <p:spPr>
          <a:xfrm>
            <a:off x="3018628" y="121405"/>
            <a:ext cx="6383343" cy="2186853"/>
          </a:xfrm>
        </p:spPr>
        <p:txBody>
          <a:bodyPr vert="horz" lIns="91440" tIns="45720" rIns="91440" bIns="45720" rtlCol="0" anchor="ctr">
            <a:normAutofit/>
          </a:bodyPr>
          <a:lstStyle/>
          <a:p>
            <a:r>
              <a:rPr lang="en-US" sz="4400" kern="1200" dirty="0">
                <a:solidFill>
                  <a:srgbClr val="FFFFFF"/>
                </a:solidFill>
                <a:latin typeface="+mj-lt"/>
                <a:ea typeface="+mj-ea"/>
                <a:cs typeface="+mj-cs"/>
              </a:rPr>
              <a:t>What factors slow down streaming?</a:t>
            </a:r>
          </a:p>
        </p:txBody>
      </p:sp>
      <p:sp>
        <p:nvSpPr>
          <p:cNvPr id="16" name="Subtitle 4">
            <a:extLst>
              <a:ext uri="{FF2B5EF4-FFF2-40B4-BE49-F238E27FC236}">
                <a16:creationId xmlns:a16="http://schemas.microsoft.com/office/drawing/2014/main" xmlns="" id="{BCDC3F9D-18B0-D591-961C-7431D7D788C5}"/>
              </a:ext>
            </a:extLst>
          </p:cNvPr>
          <p:cNvSpPr txBox="1">
            <a:spLocks/>
          </p:cNvSpPr>
          <p:nvPr/>
        </p:nvSpPr>
        <p:spPr>
          <a:xfrm>
            <a:off x="305518" y="2148310"/>
            <a:ext cx="5000412" cy="30527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buFont typeface="Arial" panose="020B0604020202020204" pitchFamily="34" charset="0"/>
              <a:buChar char="•"/>
            </a:pPr>
            <a:r>
              <a:rPr lang="en-US" sz="2800" b="1" dirty="0">
                <a:solidFill>
                  <a:srgbClr val="FFFFFF"/>
                </a:solidFill>
              </a:rPr>
              <a:t>On the network side:</a:t>
            </a:r>
          </a:p>
          <a:p>
            <a:pPr indent="-228600">
              <a:buFont typeface="Arial" panose="020B0604020202020204" pitchFamily="34" charset="0"/>
              <a:buChar char="•"/>
            </a:pPr>
            <a:r>
              <a:rPr lang="en-US" sz="2000" b="1" dirty="0" err="1">
                <a:solidFill>
                  <a:srgbClr val="FFFFFF"/>
                </a:solidFill>
              </a:rPr>
              <a:t>Networ</a:t>
            </a:r>
            <a:r>
              <a:rPr lang="lt-LT" sz="2000" b="1" dirty="0">
                <a:solidFill>
                  <a:srgbClr val="FFFFFF"/>
                </a:solidFill>
              </a:rPr>
              <a:t>k latency: </a:t>
            </a:r>
            <a:r>
              <a:rPr lang="en-US" sz="2000" dirty="0">
                <a:solidFill>
                  <a:srgbClr val="FFFFFF"/>
                </a:solidFill>
              </a:rPr>
              <a:t>A variety of factors impact latency, including where the content that users are trying to access is stored.</a:t>
            </a:r>
          </a:p>
          <a:p>
            <a:pPr indent="-228600">
              <a:buFont typeface="Arial" panose="020B0604020202020204" pitchFamily="34" charset="0"/>
              <a:buChar char="•"/>
            </a:pPr>
            <a:r>
              <a:rPr lang="en-US" sz="2000" b="1" dirty="0">
                <a:solidFill>
                  <a:srgbClr val="FFFFFF"/>
                </a:solidFill>
              </a:rPr>
              <a:t>Network congestion</a:t>
            </a:r>
            <a:r>
              <a:rPr lang="en-US" sz="2000" dirty="0">
                <a:solidFill>
                  <a:srgbClr val="FFFFFF"/>
                </a:solidFill>
              </a:rPr>
              <a:t>: If too much data is sent through the network, this can degrade streaming performance.</a:t>
            </a:r>
          </a:p>
        </p:txBody>
      </p:sp>
      <p:sp>
        <p:nvSpPr>
          <p:cNvPr id="14" name="Subtitle 4">
            <a:extLst>
              <a:ext uri="{FF2B5EF4-FFF2-40B4-BE49-F238E27FC236}">
                <a16:creationId xmlns:a16="http://schemas.microsoft.com/office/drawing/2014/main" xmlns="" id="{2A53E278-E61E-0BFA-00A0-CADB83505F91}"/>
              </a:ext>
            </a:extLst>
          </p:cNvPr>
          <p:cNvSpPr txBox="1">
            <a:spLocks/>
          </p:cNvSpPr>
          <p:nvPr/>
        </p:nvSpPr>
        <p:spPr>
          <a:xfrm>
            <a:off x="6498321" y="2528162"/>
            <a:ext cx="5000412" cy="4043162"/>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3300" b="1" dirty="0"/>
              <a:t>On the user side:</a:t>
            </a:r>
          </a:p>
          <a:p>
            <a:pPr marL="342900" indent="-342900">
              <a:buFont typeface="Arial" panose="020B0604020202020204" pitchFamily="34" charset="0"/>
              <a:buChar char="•"/>
            </a:pPr>
            <a:r>
              <a:rPr lang="en-US" b="1" dirty="0" err="1"/>
              <a:t>WiFi</a:t>
            </a:r>
            <a:r>
              <a:rPr lang="en-US" b="1" dirty="0"/>
              <a:t> problems</a:t>
            </a:r>
            <a:r>
              <a:rPr lang="en-US" dirty="0"/>
              <a:t>: Restarting the LAN router, or switching to Ethernet instead of </a:t>
            </a:r>
            <a:r>
              <a:rPr lang="en-US" dirty="0" err="1"/>
              <a:t>WiFi</a:t>
            </a:r>
            <a:r>
              <a:rPr lang="en-US" dirty="0"/>
              <a:t>, can help improve streaming performance.</a:t>
            </a:r>
          </a:p>
          <a:p>
            <a:pPr marL="342900" indent="-342900">
              <a:buFont typeface="Arial" panose="020B0604020202020204" pitchFamily="34" charset="0"/>
              <a:buChar char="•"/>
            </a:pPr>
            <a:r>
              <a:rPr lang="en-US" b="1" dirty="0"/>
              <a:t>Slowly performing client devices</a:t>
            </a:r>
            <a:r>
              <a:rPr lang="en-US" dirty="0"/>
              <a:t>: To play videos takes a good amount of processing power. If the device streaming the video has a lot of other processes running or is just slow in general, streaming performance can be impacted.</a:t>
            </a:r>
          </a:p>
          <a:p>
            <a:pPr marL="342900" indent="-342900">
              <a:buFont typeface="Arial" panose="020B0604020202020204" pitchFamily="34" charset="0"/>
              <a:buChar char="•"/>
            </a:pPr>
            <a:r>
              <a:rPr lang="en-US" b="1" dirty="0"/>
              <a:t>Not enough bandwidth</a:t>
            </a:r>
            <a:r>
              <a:rPr lang="en-US" dirty="0"/>
              <a:t>: For streaming video, home networks need about 4 Mbps of bandwidth; for high-definition video, they will likely need more.</a:t>
            </a:r>
          </a:p>
        </p:txBody>
      </p:sp>
    </p:spTree>
    <p:extLst>
      <p:ext uri="{BB962C8B-B14F-4D97-AF65-F5344CB8AC3E}">
        <p14:creationId xmlns:p14="http://schemas.microsoft.com/office/powerpoint/2010/main" val="2756201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up)">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up)">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wipe(up)">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2" name="Picture 8" descr="OBS Studio on Steam">
            <a:extLst>
              <a:ext uri="{FF2B5EF4-FFF2-40B4-BE49-F238E27FC236}">
                <a16:creationId xmlns:a16="http://schemas.microsoft.com/office/drawing/2014/main" xmlns="" id="{E045B99C-84E6-7662-2B4C-0C6363AFE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Pavadinimas 1"/>
          <p:cNvSpPr>
            <a:spLocks noGrp="1"/>
          </p:cNvSpPr>
          <p:nvPr>
            <p:ph type="ctrTitle"/>
          </p:nvPr>
        </p:nvSpPr>
        <p:spPr>
          <a:xfrm>
            <a:off x="8022021" y="3231931"/>
            <a:ext cx="3852041" cy="1834056"/>
          </a:xfrm>
        </p:spPr>
        <p:txBody>
          <a:bodyPr vert="horz" lIns="91440" tIns="45720" rIns="91440" bIns="45720" rtlCol="0">
            <a:normAutofit/>
          </a:bodyPr>
          <a:lstStyle/>
          <a:p>
            <a:r>
              <a:rPr lang="lt-LT" sz="4000" kern="1200">
                <a:latin typeface="+mj-lt"/>
                <a:ea typeface="+mj-ea"/>
                <a:cs typeface="+mj-cs"/>
              </a:rPr>
              <a:t>„OBS“ – Open Broadcasting Software</a:t>
            </a:r>
            <a:endParaRPr lang="en-US" sz="4000" kern="1200">
              <a:latin typeface="+mj-lt"/>
              <a:ea typeface="+mj-ea"/>
              <a:cs typeface="+mj-cs"/>
            </a:endParaRPr>
          </a:p>
        </p:txBody>
      </p:sp>
      <p:cxnSp>
        <p:nvCxnSpPr>
          <p:cNvPr id="6150" name="Straight Connector 136">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0C98DDD7-63B4-3352-8D62-27126D6FAC9A}"/>
              </a:ext>
            </a:extLst>
          </p:cNvPr>
          <p:cNvSpPr/>
          <p:nvPr/>
        </p:nvSpPr>
        <p:spPr>
          <a:xfrm>
            <a:off x="0" y="5181600"/>
            <a:ext cx="12192000" cy="1676400"/>
          </a:xfrm>
          <a:prstGeom prst="rect">
            <a:avLst/>
          </a:prstGeom>
          <a:gradFill>
            <a:gsLst>
              <a:gs pos="0">
                <a:schemeClr val="tx1">
                  <a:alpha val="16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StreamingVideoProvider Help Center">
            <a:extLst>
              <a:ext uri="{FF2B5EF4-FFF2-40B4-BE49-F238E27FC236}">
                <a16:creationId xmlns:a16="http://schemas.microsoft.com/office/drawing/2014/main" xmlns="" id="{38528BE9-A47D-BB9B-6D4C-A1B3F3A5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021" y="5400314"/>
            <a:ext cx="3719946" cy="61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92250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1017</Words>
  <Application>Microsoft Office PowerPoint</Application>
  <PresentationFormat>Niestandardowy</PresentationFormat>
  <Paragraphs>119</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„Office“ tema</vt:lpstr>
      <vt:lpstr>Streaming</vt:lpstr>
      <vt:lpstr>Definition of streaming</vt:lpstr>
      <vt:lpstr>How does it work?</vt:lpstr>
      <vt:lpstr>Live streaming</vt:lpstr>
      <vt:lpstr>Streaming devices</vt:lpstr>
      <vt:lpstr>Streaming apps</vt:lpstr>
      <vt:lpstr>Streaming apps</vt:lpstr>
      <vt:lpstr>What factors slow down streaming?</vt:lpstr>
      <vt:lpstr>„OBS“ – Open Broadcasting Software</vt:lpstr>
      <vt:lpstr>How to Live Stream with OBS</vt:lpstr>
      <vt:lpstr>Create a Live Stream Player</vt:lpstr>
      <vt:lpstr>NEXT: Connect your equipment</vt:lpstr>
      <vt:lpstr>CASE 1: OBS not installed</vt:lpstr>
      <vt:lpstr>CASE 1: OBS not installed</vt:lpstr>
      <vt:lpstr>CASE 1: OBS not installed</vt:lpstr>
      <vt:lpstr>CASE 2: OBS already installed</vt:lpstr>
      <vt:lpstr>Prezentacja programu PowerPoint</vt:lpstr>
      <vt:lpstr>OBS sources</vt:lpstr>
      <vt:lpstr>Streaming cameras via video capture device</vt:lpstr>
      <vt:lpstr>Streaming your desktop via window capture</vt:lpstr>
      <vt:lpstr>How to change the stream settings in OBS?</vt:lpstr>
      <vt:lpstr>Prezentacja programu PowerPoint</vt:lpstr>
      <vt:lpstr>Good Bitrate For OBS</vt:lpstr>
      <vt:lpstr>Test your internet connection speed</vt:lpstr>
      <vt:lpstr>Best OBS Audio Bitrate</vt:lpstr>
      <vt:lpstr>Best OBS Audio Bitrate</vt:lpstr>
      <vt:lpstr>Hope This HELPS :D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Animacija</dc:title>
  <dc:creator>Mantas Poška</dc:creator>
  <cp:lastModifiedBy>Ewela</cp:lastModifiedBy>
  <cp:revision>29</cp:revision>
  <dcterms:created xsi:type="dcterms:W3CDTF">2020-03-05T09:16:11Z</dcterms:created>
  <dcterms:modified xsi:type="dcterms:W3CDTF">2022-12-29T15:32:22Z</dcterms:modified>
</cp:coreProperties>
</file>